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77"/>
  </p:notesMasterIdLst>
  <p:sldIdLst>
    <p:sldId id="1336" r:id="rId2"/>
    <p:sldId id="1456" r:id="rId3"/>
    <p:sldId id="289" r:id="rId4"/>
    <p:sldId id="260" r:id="rId5"/>
    <p:sldId id="261" r:id="rId6"/>
    <p:sldId id="1340" r:id="rId7"/>
    <p:sldId id="1341" r:id="rId8"/>
    <p:sldId id="1450" r:id="rId9"/>
    <p:sldId id="1344" r:id="rId10"/>
    <p:sldId id="1460" r:id="rId11"/>
    <p:sldId id="1314" r:id="rId12"/>
    <p:sldId id="1439" r:id="rId13"/>
    <p:sldId id="1348" r:id="rId14"/>
    <p:sldId id="1349" r:id="rId15"/>
    <p:sldId id="1350" r:id="rId16"/>
    <p:sldId id="1351" r:id="rId17"/>
    <p:sldId id="1421" r:id="rId18"/>
    <p:sldId id="1416" r:id="rId19"/>
    <p:sldId id="1354" r:id="rId20"/>
    <p:sldId id="1418" r:id="rId21"/>
    <p:sldId id="1419" r:id="rId22"/>
    <p:sldId id="1357" r:id="rId23"/>
    <p:sldId id="1358" r:id="rId24"/>
    <p:sldId id="1359" r:id="rId25"/>
    <p:sldId id="1420" r:id="rId26"/>
    <p:sldId id="1431" r:id="rId27"/>
    <p:sldId id="1432" r:id="rId28"/>
    <p:sldId id="1433" r:id="rId29"/>
    <p:sldId id="1363" r:id="rId30"/>
    <p:sldId id="1458" r:id="rId31"/>
    <p:sldId id="1303" r:id="rId32"/>
    <p:sldId id="1368" r:id="rId33"/>
    <p:sldId id="1457" r:id="rId34"/>
    <p:sldId id="1369" r:id="rId35"/>
    <p:sldId id="1372" r:id="rId36"/>
    <p:sldId id="1065" r:id="rId37"/>
    <p:sldId id="1334" r:id="rId38"/>
    <p:sldId id="1447" r:id="rId39"/>
    <p:sldId id="284" r:id="rId40"/>
    <p:sldId id="1061" r:id="rId41"/>
    <p:sldId id="1459" r:id="rId42"/>
    <p:sldId id="1072" r:id="rId43"/>
    <p:sldId id="977" r:id="rId44"/>
    <p:sldId id="858" r:id="rId45"/>
    <p:sldId id="859" r:id="rId46"/>
    <p:sldId id="860" r:id="rId47"/>
    <p:sldId id="861" r:id="rId48"/>
    <p:sldId id="862" r:id="rId49"/>
    <p:sldId id="863" r:id="rId50"/>
    <p:sldId id="864" r:id="rId51"/>
    <p:sldId id="865" r:id="rId52"/>
    <p:sldId id="866" r:id="rId53"/>
    <p:sldId id="867" r:id="rId54"/>
    <p:sldId id="868" r:id="rId55"/>
    <p:sldId id="983" r:id="rId56"/>
    <p:sldId id="1006" r:id="rId57"/>
    <p:sldId id="1290" r:id="rId58"/>
    <p:sldId id="869" r:id="rId59"/>
    <p:sldId id="870" r:id="rId60"/>
    <p:sldId id="871" r:id="rId61"/>
    <p:sldId id="849" r:id="rId62"/>
    <p:sldId id="1103" r:id="rId63"/>
    <p:sldId id="1104" r:id="rId64"/>
    <p:sldId id="1105" r:id="rId65"/>
    <p:sldId id="1133" r:id="rId66"/>
    <p:sldId id="1179" r:id="rId67"/>
    <p:sldId id="1165" r:id="rId68"/>
    <p:sldId id="1183" r:id="rId69"/>
    <p:sldId id="1175" r:id="rId70"/>
    <p:sldId id="1176" r:id="rId71"/>
    <p:sldId id="1177" r:id="rId72"/>
    <p:sldId id="1178" r:id="rId73"/>
    <p:sldId id="1107" r:id="rId74"/>
    <p:sldId id="887" r:id="rId75"/>
    <p:sldId id="888" r:id="rId76"/>
  </p:sldIdLst>
  <p:sldSz cx="9144000" cy="6858000" type="screen4x3"/>
  <p:notesSz cx="6858000" cy="9144000"/>
  <p:embeddedFontLst>
    <p:embeddedFont>
      <p:font typeface="Calibri" panose="020F0502020204030204" pitchFamily="34" charset="0"/>
      <p:regular r:id="rId78"/>
      <p:bold r:id="rId79"/>
      <p:italic r:id="rId80"/>
      <p:boldItalic r:id="rId81"/>
    </p:embeddedFont>
    <p:embeddedFont>
      <p:font typeface="Roboto" panose="02000000000000000000" pitchFamily="2" charset="0"/>
      <p:regular r:id="rId82"/>
      <p:bold r:id="rId83"/>
      <p:italic r:id="rId84"/>
      <p:boldItalic r:id="rId85"/>
    </p:embeddedFont>
    <p:embeddedFont>
      <p:font typeface="Roboto Black" panose="02000000000000000000" pitchFamily="2" charset="0"/>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0">
          <p15:clr>
            <a:srgbClr val="000000"/>
          </p15:clr>
        </p15:guide>
        <p15:guide id="2" pos="575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EC3EDF"/>
    <a:srgbClr val="EC81DF"/>
    <a:srgbClr val="EC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2D8F76-D638-4042-BB12-247997B54703}">
  <a:tblStyle styleId="{F42D8F76-D638-4042-BB12-247997B5470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680"/>
    <p:restoredTop sz="77837"/>
  </p:normalViewPr>
  <p:slideViewPr>
    <p:cSldViewPr snapToGrid="0">
      <p:cViewPr varScale="1">
        <p:scale>
          <a:sx n="73" d="100"/>
          <a:sy n="73" d="100"/>
        </p:scale>
        <p:origin x="960" y="192"/>
      </p:cViewPr>
      <p:guideLst>
        <p:guide orient="horz" pos="160"/>
        <p:guide pos="5759"/>
      </p:guideLst>
    </p:cSldViewPr>
  </p:slideViewPr>
  <p:outlineViewPr>
    <p:cViewPr>
      <p:scale>
        <a:sx n="33" d="100"/>
        <a:sy n="33" d="100"/>
      </p:scale>
      <p:origin x="0" y="-10968"/>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81942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376066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err="1"/>
              <a:t>Prioritisting</a:t>
            </a:r>
            <a:r>
              <a:rPr lang="en-GB" dirty="0"/>
              <a:t> pathways (communication pathways)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asthma patients and normal people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err="1">
                <a:solidFill>
                  <a:schemeClr val="dk1"/>
                </a:solidFill>
                <a:effectLst/>
                <a:latin typeface="Calibri"/>
                <a:ea typeface="Calibri"/>
                <a:cs typeface="Calibri"/>
                <a:sym typeface="Calibri"/>
              </a:rPr>
              <a:t>evealed</a:t>
            </a:r>
            <a:r>
              <a:rPr lang="en-US" sz="1200" b="0" i="0" u="none" strike="noStrike" cap="none" dirty="0">
                <a:solidFill>
                  <a:schemeClr val="dk1"/>
                </a:solidFill>
                <a:effectLst/>
                <a:latin typeface="Calibri"/>
                <a:ea typeface="Calibri"/>
                <a:cs typeface="Calibri"/>
                <a:sym typeface="Calibri"/>
              </a:rPr>
              <a:t> the identity of each cell type, creating the first draft Human Cell Atlas of the lung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They also discovered an entirely new cell state that produces mucus in asthma patients.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differences between asthmatic and normal airways and identify how cells in the lung communicate with each other. Understanding the cells and their signals could lead to finding new drug targets for treating asthma.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 better understanding of healthy lung cells and the differences with asthmatic lungs is required to develop new effective medications.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err="1">
                <a:solidFill>
                  <a:schemeClr val="dk1"/>
                </a:solidFill>
                <a:effectLst/>
                <a:latin typeface="Calibri"/>
                <a:ea typeface="Calibri"/>
                <a:cs typeface="Calibri"/>
                <a:sym typeface="Calibri"/>
              </a:rPr>
              <a:t>esearchers</a:t>
            </a:r>
            <a:r>
              <a:rPr lang="en-US" sz="1200" b="0" i="0" u="none" strike="noStrike" cap="none" dirty="0">
                <a:solidFill>
                  <a:schemeClr val="dk1"/>
                </a:solidFill>
                <a:effectLst/>
                <a:latin typeface="Calibri"/>
                <a:ea typeface="Calibri"/>
                <a:cs typeface="Calibri"/>
                <a:sym typeface="Calibri"/>
              </a:rPr>
              <a:t> used single cell technology to study samples from 17 people. They </a:t>
            </a:r>
            <a:r>
              <a:rPr lang="en-US" sz="1200" b="0" i="0" u="none" strike="noStrike" cap="none" dirty="0" err="1">
                <a:solidFill>
                  <a:schemeClr val="dk1"/>
                </a:solidFill>
                <a:effectLst/>
                <a:latin typeface="Calibri"/>
                <a:ea typeface="Calibri"/>
                <a:cs typeface="Calibri"/>
                <a:sym typeface="Calibri"/>
              </a:rPr>
              <a:t>analysed</a:t>
            </a:r>
            <a:r>
              <a:rPr lang="en-US" sz="1200" b="0" i="0" u="none" strike="noStrike" cap="none" dirty="0">
                <a:solidFill>
                  <a:schemeClr val="dk1"/>
                </a:solidFill>
                <a:effectLst/>
                <a:latin typeface="Calibri"/>
                <a:ea typeface="Calibri"/>
                <a:cs typeface="Calibri"/>
                <a:sym typeface="Calibri"/>
              </a:rPr>
              <a:t> more than 36,000 individual cells from the nasal area and from three different areas of the lung. This allowed researchers to see exactly which genes were active in each cell and identify the specific cell type.</a:t>
            </a: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new mucus-creating cell state - the muco-</a:t>
            </a:r>
            <a:r>
              <a:rPr lang="en-US" sz="1200" b="0" i="0" u="none" strike="noStrike" cap="none" dirty="0" err="1">
                <a:solidFill>
                  <a:schemeClr val="dk1"/>
                </a:solidFill>
                <a:effectLst/>
                <a:latin typeface="Calibri"/>
                <a:ea typeface="Calibri"/>
                <a:cs typeface="Calibri"/>
                <a:sym typeface="Calibri"/>
              </a:rPr>
              <a:t>cilliated</a:t>
            </a:r>
            <a:r>
              <a:rPr lang="en-US" sz="1200" b="0" i="0" u="none" strike="noStrike" cap="none" dirty="0">
                <a:solidFill>
                  <a:schemeClr val="dk1"/>
                </a:solidFill>
                <a:effectLst/>
                <a:latin typeface="Calibri"/>
                <a:ea typeface="Calibri"/>
                <a:cs typeface="Calibri"/>
                <a:sym typeface="Calibri"/>
              </a:rPr>
              <a:t> state - in asthmatic lungs,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asthmatic lungs had many more inflammatory Th2 cells, which sent the vast majority of cellular signals in asthma,</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all kinds of cells communicate with each other in order to keep the airways functioning well. But in asthma patients, almost all of those interactions are lost. Instead of a network of interactions, in asthma the inflammatory cells seem to completely dominate the communication in the airways.”</a:t>
            </a:r>
          </a:p>
          <a:p>
            <a:r>
              <a:rPr lang="en-US" sz="1200" b="0" i="0" u="none" strike="noStrike" cap="none" dirty="0">
                <a:solidFill>
                  <a:schemeClr val="dk1"/>
                </a:solidFill>
                <a:effectLst/>
                <a:latin typeface="Calibri"/>
                <a:ea typeface="Calibri"/>
                <a:cs typeface="Calibri"/>
                <a:sym typeface="Calibri"/>
              </a:rPr>
              <a:t>Knowing the types of cells in asthmatic lungs and how they communicate, could help researchers seek new drug targets that could prevent the cells from responding to the inflammatory signals and help restore normal lung function.</a:t>
            </a:r>
          </a:p>
          <a:p>
            <a:r>
              <a:rPr lang="en-US" sz="1200" b="0" i="0" u="none" strike="noStrike" cap="none" dirty="0">
                <a:solidFill>
                  <a:schemeClr val="dk1"/>
                </a:solidFill>
                <a:effectLst/>
                <a:latin typeface="Calibri"/>
                <a:ea typeface="Calibri"/>
                <a:cs typeface="Calibri"/>
                <a:sym typeface="Calibri"/>
              </a:rPr>
              <a:t>The atlases also revealed that location was important for the lung cells. The study showed that cells in different areas of the lung had very different cellular activities. This has further implications for studying drug targets and designing drug trials.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 will provide a great resource for further lung research and we hope that it will enable the identification of potential new therapeutic targets for asthma relief.”</a:t>
            </a:r>
            <a:endParaRPr lang="en-US" sz="1200" dirty="0">
              <a:solidFill>
                <a:srgbClr val="0070C0"/>
              </a:solidFill>
              <a:latin typeface="Helvetica"/>
              <a:cs typeface="Helvetica"/>
            </a:endParaRPr>
          </a:p>
        </p:txBody>
      </p:sp>
      <p:sp>
        <p:nvSpPr>
          <p:cNvPr id="4" name="Slide Number Placeholder 3"/>
          <p:cNvSpPr>
            <a:spLocks noGrp="1"/>
          </p:cNvSpPr>
          <p:nvPr>
            <p:ph type="sldNum" sz="quarter" idx="10"/>
          </p:nvPr>
        </p:nvSpPr>
        <p:spPr/>
        <p:txBody>
          <a:bodyPr/>
          <a:lstStyle/>
          <a:p>
            <a:fld id="{CF15B79D-8EE6-BC42-B376-B1BA601CD728}" type="slidenum">
              <a:rPr lang="en-US" smtClean="0"/>
              <a:pPr/>
              <a:t>10</a:t>
            </a:fld>
            <a:endParaRPr lang="en-US"/>
          </a:p>
        </p:txBody>
      </p:sp>
    </p:spTree>
    <p:extLst>
      <p:ext uri="{BB962C8B-B14F-4D97-AF65-F5344CB8AC3E}">
        <p14:creationId xmlns:p14="http://schemas.microsoft.com/office/powerpoint/2010/main" val="2545821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11</a:t>
            </a:fld>
            <a:endParaRPr lang="en-US"/>
          </a:p>
        </p:txBody>
      </p:sp>
    </p:spTree>
    <p:extLst>
      <p:ext uri="{BB962C8B-B14F-4D97-AF65-F5344CB8AC3E}">
        <p14:creationId xmlns:p14="http://schemas.microsoft.com/office/powerpoint/2010/main" val="2449340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6" name="Google Shape;34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996744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200000"/>
              </a:lnSpc>
              <a:buFont typeface="Arial"/>
              <a:buChar char="•"/>
            </a:pPr>
            <a:endParaRPr lang="is-IS" sz="1200" dirty="0">
              <a:solidFill>
                <a:srgbClr val="4F81BD"/>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E34216B-AE34-422D-ABE3-AFB8DFF88363}" type="slidenum">
              <a:rPr lang="en-GB" smtClean="0"/>
              <a:pPr/>
              <a:t>13</a:t>
            </a:fld>
            <a:endParaRPr lang="en-GB"/>
          </a:p>
        </p:txBody>
      </p:sp>
    </p:spTree>
    <p:extLst>
      <p:ext uri="{BB962C8B-B14F-4D97-AF65-F5344CB8AC3E}">
        <p14:creationId xmlns:p14="http://schemas.microsoft.com/office/powerpoint/2010/main" val="326418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14</a:t>
            </a:fld>
            <a:endParaRPr lang="en-GB"/>
          </a:p>
        </p:txBody>
      </p:sp>
    </p:spTree>
    <p:extLst>
      <p:ext uri="{BB962C8B-B14F-4D97-AF65-F5344CB8AC3E}">
        <p14:creationId xmlns:p14="http://schemas.microsoft.com/office/powerpoint/2010/main" val="1259136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c664f6a8e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4c664f6a8e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65" name="Google Shape;365;g4c664f6a8e_2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98214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4c664f6a8e_2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4c664f6a8e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solidFill>
                <a:schemeClr val="accent2"/>
              </a:solidFill>
            </a:endParaRPr>
          </a:p>
        </p:txBody>
      </p:sp>
      <p:sp>
        <p:nvSpPr>
          <p:cNvPr id="379" name="Google Shape;379;g4c664f6a8e_2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48750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760624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18</a:t>
            </a:fld>
            <a:endParaRPr lang="en-GB"/>
          </a:p>
        </p:txBody>
      </p:sp>
    </p:spTree>
    <p:extLst>
      <p:ext uri="{BB962C8B-B14F-4D97-AF65-F5344CB8AC3E}">
        <p14:creationId xmlns:p14="http://schemas.microsoft.com/office/powerpoint/2010/main" val="918872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3852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9216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solidFill>
                <a:srgbClr val="FF0000"/>
              </a:solidFill>
            </a:endParaRPr>
          </a:p>
        </p:txBody>
      </p:sp>
      <p:sp>
        <p:nvSpPr>
          <p:cNvPr id="388" name="Google Shape;38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18191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8E34216B-AE34-422D-ABE3-AFB8DFF88363}" type="slidenum">
              <a:rPr lang="en-GB" smtClean="0"/>
              <a:pPr/>
              <a:t>21</a:t>
            </a:fld>
            <a:endParaRPr lang="en-GB"/>
          </a:p>
        </p:txBody>
      </p:sp>
    </p:spTree>
    <p:extLst>
      <p:ext uri="{BB962C8B-B14F-4D97-AF65-F5344CB8AC3E}">
        <p14:creationId xmlns:p14="http://schemas.microsoft.com/office/powerpoint/2010/main" val="3716522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4331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7899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24</a:t>
            </a:fld>
            <a:endParaRPr lang="en-GB"/>
          </a:p>
        </p:txBody>
      </p:sp>
    </p:spTree>
    <p:extLst>
      <p:ext uri="{BB962C8B-B14F-4D97-AF65-F5344CB8AC3E}">
        <p14:creationId xmlns:p14="http://schemas.microsoft.com/office/powerpoint/2010/main" val="1512930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58465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c664f6a8e_6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4c664f6a8e_6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1" name="Google Shape;401;g4c664f6a8e_6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4119149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27</a:t>
            </a:fld>
            <a:endParaRPr lang="en-GB"/>
          </a:p>
        </p:txBody>
      </p:sp>
    </p:spTree>
    <p:extLst>
      <p:ext uri="{BB962C8B-B14F-4D97-AF65-F5344CB8AC3E}">
        <p14:creationId xmlns:p14="http://schemas.microsoft.com/office/powerpoint/2010/main" val="966254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c664f6a8e_6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4c664f6a8e_6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401" name="Google Shape;401;g4c664f6a8e_6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825219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c664f6a8e_1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4c664f6a8e_1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8" name="Google Shape;428;g4c664f6a8e_1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947058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9117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c664f6a8e_1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4c664f6a8e_1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8" name="Google Shape;428;g4c664f6a8e_1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883170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1646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3" name="Google Shape;44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145479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3" name="Google Shape;44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644354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3" name="Google Shape;44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150384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35</a:t>
            </a:fld>
            <a:endParaRPr lang="en-GB"/>
          </a:p>
        </p:txBody>
      </p:sp>
    </p:spTree>
    <p:extLst>
      <p:ext uri="{BB962C8B-B14F-4D97-AF65-F5344CB8AC3E}">
        <p14:creationId xmlns:p14="http://schemas.microsoft.com/office/powerpoint/2010/main" val="3726441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425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9300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38</a:t>
            </a:fld>
            <a:endParaRPr lang="en-GB"/>
          </a:p>
        </p:txBody>
      </p:sp>
    </p:spTree>
    <p:extLst>
      <p:ext uri="{BB962C8B-B14F-4D97-AF65-F5344CB8AC3E}">
        <p14:creationId xmlns:p14="http://schemas.microsoft.com/office/powerpoint/2010/main" val="3786641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50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2" name="Google Shape;26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799076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40</a:t>
            </a:fld>
            <a:endParaRPr lang="en-GB"/>
          </a:p>
        </p:txBody>
      </p:sp>
    </p:spTree>
    <p:extLst>
      <p:ext uri="{BB962C8B-B14F-4D97-AF65-F5344CB8AC3E}">
        <p14:creationId xmlns:p14="http://schemas.microsoft.com/office/powerpoint/2010/main" val="1672781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41</a:t>
            </a:fld>
            <a:endParaRPr lang="en-GB"/>
          </a:p>
        </p:txBody>
      </p:sp>
    </p:spTree>
    <p:extLst>
      <p:ext uri="{BB962C8B-B14F-4D97-AF65-F5344CB8AC3E}">
        <p14:creationId xmlns:p14="http://schemas.microsoft.com/office/powerpoint/2010/main" val="2518000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42</a:t>
            </a:fld>
            <a:endParaRPr lang="en-GB"/>
          </a:p>
        </p:txBody>
      </p:sp>
    </p:spTree>
    <p:extLst>
      <p:ext uri="{BB962C8B-B14F-4D97-AF65-F5344CB8AC3E}">
        <p14:creationId xmlns:p14="http://schemas.microsoft.com/office/powerpoint/2010/main" val="4220367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8E34216B-AE34-422D-ABE3-AFB8DFF88363}" type="slidenum">
              <a:rPr lang="en-GB" smtClean="0"/>
              <a:pPr/>
              <a:t>43</a:t>
            </a:fld>
            <a:endParaRPr lang="en-GB"/>
          </a:p>
        </p:txBody>
      </p:sp>
    </p:spTree>
    <p:extLst>
      <p:ext uri="{BB962C8B-B14F-4D97-AF65-F5344CB8AC3E}">
        <p14:creationId xmlns:p14="http://schemas.microsoft.com/office/powerpoint/2010/main" val="2702922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50</a:t>
            </a:fld>
            <a:endParaRPr lang="en-GB"/>
          </a:p>
        </p:txBody>
      </p:sp>
    </p:spTree>
    <p:extLst>
      <p:ext uri="{BB962C8B-B14F-4D97-AF65-F5344CB8AC3E}">
        <p14:creationId xmlns:p14="http://schemas.microsoft.com/office/powerpoint/2010/main" val="878503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Somatic mutations from cancer drivers genes across 28 tumor types. We have imported data (2014.12) from 6,792 samples spanning 28 cancer types (Rubio-Perez et al)."</a:t>
            </a:r>
          </a:p>
        </p:txBody>
      </p:sp>
      <p:sp>
        <p:nvSpPr>
          <p:cNvPr id="4" name="Slide Number Placeholder 3"/>
          <p:cNvSpPr>
            <a:spLocks noGrp="1"/>
          </p:cNvSpPr>
          <p:nvPr>
            <p:ph type="sldNum" sz="quarter" idx="10"/>
          </p:nvPr>
        </p:nvSpPr>
        <p:spPr/>
        <p:txBody>
          <a:bodyPr/>
          <a:lstStyle/>
          <a:p>
            <a:fld id="{8E34216B-AE34-422D-ABE3-AFB8DFF88363}" type="slidenum">
              <a:rPr lang="en-GB" smtClean="0"/>
              <a:pPr/>
              <a:t>52</a:t>
            </a:fld>
            <a:endParaRPr lang="en-GB"/>
          </a:p>
        </p:txBody>
      </p:sp>
    </p:spTree>
    <p:extLst>
      <p:ext uri="{BB962C8B-B14F-4D97-AF65-F5344CB8AC3E}">
        <p14:creationId xmlns:p14="http://schemas.microsoft.com/office/powerpoint/2010/main" val="211202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F81BD"/>
                </a:solidFill>
                <a:latin typeface="Helvetica"/>
                <a:cs typeface="Helvetica"/>
              </a:rPr>
              <a:t>Linear regression model</a:t>
            </a:r>
          </a:p>
          <a:p>
            <a:endParaRPr lang="en-US" dirty="0"/>
          </a:p>
          <a:p>
            <a:r>
              <a:rPr lang="en-US" sz="1200" dirty="0">
                <a:solidFill>
                  <a:srgbClr val="4F81BD"/>
                </a:solidFill>
                <a:latin typeface="Helvetica"/>
                <a:cs typeface="Helvetica"/>
              </a:rPr>
              <a:t>from 14 </a:t>
            </a:r>
            <a:r>
              <a:rPr lang="en-US" sz="1200" dirty="0" err="1">
                <a:solidFill>
                  <a:srgbClr val="4F81BD"/>
                </a:solidFill>
                <a:latin typeface="Helvetica"/>
                <a:cs typeface="Helvetica"/>
              </a:rPr>
              <a:t>tumour</a:t>
            </a:r>
            <a:r>
              <a:rPr lang="en-US" sz="1200" dirty="0">
                <a:solidFill>
                  <a:srgbClr val="4F81BD"/>
                </a:solidFill>
                <a:latin typeface="Helvetica"/>
                <a:cs typeface="Helvetica"/>
              </a:rPr>
              <a:t> types.</a:t>
            </a:r>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56</a:t>
            </a:fld>
            <a:endParaRPr lang="en-GB"/>
          </a:p>
        </p:txBody>
      </p:sp>
    </p:spTree>
    <p:extLst>
      <p:ext uri="{BB962C8B-B14F-4D97-AF65-F5344CB8AC3E}">
        <p14:creationId xmlns:p14="http://schemas.microsoft.com/office/powerpoint/2010/main" val="2135115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F81BD"/>
                </a:solidFill>
                <a:latin typeface="Helvetica"/>
                <a:cs typeface="Helvetica"/>
              </a:rPr>
              <a:t>Linear regression model</a:t>
            </a:r>
          </a:p>
          <a:p>
            <a:endParaRPr lang="en-US" dirty="0"/>
          </a:p>
          <a:p>
            <a:r>
              <a:rPr lang="en-US" sz="1200" dirty="0">
                <a:solidFill>
                  <a:srgbClr val="4F81BD"/>
                </a:solidFill>
                <a:latin typeface="Helvetica"/>
                <a:cs typeface="Helvetica"/>
              </a:rPr>
              <a:t>from 14 </a:t>
            </a:r>
            <a:r>
              <a:rPr lang="en-US" sz="1200" dirty="0" err="1">
                <a:solidFill>
                  <a:srgbClr val="4F81BD"/>
                </a:solidFill>
                <a:latin typeface="Helvetica"/>
                <a:cs typeface="Helvetica"/>
              </a:rPr>
              <a:t>tumour</a:t>
            </a:r>
            <a:r>
              <a:rPr lang="en-US" sz="1200" dirty="0">
                <a:solidFill>
                  <a:srgbClr val="4F81BD"/>
                </a:solidFill>
                <a:latin typeface="Helvetica"/>
                <a:cs typeface="Helvetica"/>
              </a:rPr>
              <a:t> types.</a:t>
            </a:r>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57</a:t>
            </a:fld>
            <a:endParaRPr lang="en-GB"/>
          </a:p>
        </p:txBody>
      </p:sp>
    </p:spTree>
    <p:extLst>
      <p:ext uri="{BB962C8B-B14F-4D97-AF65-F5344CB8AC3E}">
        <p14:creationId xmlns:p14="http://schemas.microsoft.com/office/powerpoint/2010/main" val="3280501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60</a:t>
            </a:fld>
            <a:endParaRPr lang="en-GB"/>
          </a:p>
        </p:txBody>
      </p:sp>
    </p:spTree>
    <p:extLst>
      <p:ext uri="{BB962C8B-B14F-4D97-AF65-F5344CB8AC3E}">
        <p14:creationId xmlns:p14="http://schemas.microsoft.com/office/powerpoint/2010/main" val="3652582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api.opentargets.io</a:t>
            </a:r>
            <a:r>
              <a:rPr lang="en-US" dirty="0"/>
              <a:t>/v3/platform/public/</a:t>
            </a:r>
            <a:r>
              <a:rPr lang="en-US" dirty="0" err="1"/>
              <a:t>evidence?id</a:t>
            </a:r>
            <a:r>
              <a:rPr lang="en-US"/>
              <a:t>=d0ad72d0e798449346de04eb3b189e10</a:t>
            </a:r>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66</a:t>
            </a:fld>
            <a:endParaRPr lang="en-GB"/>
          </a:p>
        </p:txBody>
      </p:sp>
    </p:spTree>
    <p:extLst>
      <p:ext uri="{BB962C8B-B14F-4D97-AF65-F5344CB8AC3E}">
        <p14:creationId xmlns:p14="http://schemas.microsoft.com/office/powerpoint/2010/main" val="2023185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shared vision to create a partnership to transform drug discovery through systematics target ID and prioritisation.</a:t>
            </a:r>
            <a:endParaRPr/>
          </a:p>
          <a:p>
            <a:pPr marL="0" lvl="0" indent="0" algn="l" rtl="0">
              <a:spcBef>
                <a:spcPts val="0"/>
              </a:spcBef>
              <a:spcAft>
                <a:spcPts val="0"/>
              </a:spcAft>
              <a:buNone/>
            </a:pPr>
            <a:endParaRPr/>
          </a:p>
          <a:p>
            <a:pPr marL="0" lvl="0" indent="0" algn="l" rtl="0">
              <a:spcBef>
                <a:spcPts val="0"/>
              </a:spcBef>
              <a:spcAft>
                <a:spcPts val="0"/>
              </a:spcAft>
              <a:buNone/>
            </a:pPr>
            <a:r>
              <a:rPr lang="en-US"/>
              <a:t>From that idea Open Targets (formerly CTTV) was started to combine the world class functional genomics expertise at Sanger with the EBI‘s excellence in bioinformatics and computational biology and the industry expertise of GSK and now Biogen as well with the aim to find out all that‘s important about a target before starting the drug development pipeline. </a:t>
            </a:r>
            <a:endParaRPr/>
          </a:p>
          <a:p>
            <a:pPr marL="0" lvl="0" indent="0" algn="l" rtl="0">
              <a:spcBef>
                <a:spcPts val="0"/>
              </a:spcBef>
              <a:spcAft>
                <a:spcPts val="0"/>
              </a:spcAft>
              <a:buNone/>
            </a:pPr>
            <a:endParaRPr/>
          </a:p>
          <a:p>
            <a:pPr marL="0" lvl="0" indent="0" algn="l" rtl="0">
              <a:spcBef>
                <a:spcPts val="0"/>
              </a:spcBef>
              <a:spcAft>
                <a:spcPts val="0"/>
              </a:spcAft>
              <a:buNone/>
            </a:pPr>
            <a:r>
              <a:rPr lang="en-US"/>
              <a:t>Thereby the pipeline would be filled with validated and valid targets with a much improved odds ratio for success.</a:t>
            </a:r>
            <a:endParaRPr/>
          </a:p>
        </p:txBody>
      </p:sp>
      <p:sp>
        <p:nvSpPr>
          <p:cNvPr id="272" name="Google Shape;27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a:t>
            </a:fld>
            <a:endParaRPr>
              <a:solidFill>
                <a:srgbClr val="000000"/>
              </a:solidFill>
            </a:endParaRPr>
          </a:p>
        </p:txBody>
      </p:sp>
    </p:spTree>
    <p:extLst>
      <p:ext uri="{BB962C8B-B14F-4D97-AF65-F5344CB8AC3E}">
        <p14:creationId xmlns:p14="http://schemas.microsoft.com/office/powerpoint/2010/main" val="105147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67</a:t>
            </a:fld>
            <a:endParaRPr lang="en-GB"/>
          </a:p>
        </p:txBody>
      </p:sp>
    </p:spTree>
    <p:extLst>
      <p:ext uri="{BB962C8B-B14F-4D97-AF65-F5344CB8AC3E}">
        <p14:creationId xmlns:p14="http://schemas.microsoft.com/office/powerpoint/2010/main" val="19273623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68</a:t>
            </a:fld>
            <a:endParaRPr lang="en-GB"/>
          </a:p>
        </p:txBody>
      </p:sp>
    </p:spTree>
    <p:extLst>
      <p:ext uri="{BB962C8B-B14F-4D97-AF65-F5344CB8AC3E}">
        <p14:creationId xmlns:p14="http://schemas.microsoft.com/office/powerpoint/2010/main" val="4219458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api.opentargets.io</a:t>
            </a:r>
            <a:r>
              <a:rPr lang="en-US" dirty="0"/>
              <a:t>/v3/platform/public/</a:t>
            </a:r>
            <a:r>
              <a:rPr lang="en-US" dirty="0" err="1"/>
              <a:t>association?id</a:t>
            </a:r>
            <a:r>
              <a:rPr lang="en-US" dirty="0"/>
              <a:t>=ENSG00000171862-EFO_0000616</a:t>
            </a:r>
          </a:p>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70</a:t>
            </a:fld>
            <a:endParaRPr lang="en-GB"/>
          </a:p>
        </p:txBody>
      </p:sp>
    </p:spTree>
    <p:extLst>
      <p:ext uri="{BB962C8B-B14F-4D97-AF65-F5344CB8AC3E}">
        <p14:creationId xmlns:p14="http://schemas.microsoft.com/office/powerpoint/2010/main" val="1663275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api.opentargets.io</a:t>
            </a:r>
            <a:r>
              <a:rPr lang="en-US" dirty="0"/>
              <a:t>/v3/platform/public/</a:t>
            </a:r>
            <a:r>
              <a:rPr lang="en-US" dirty="0" err="1"/>
              <a:t>association?id</a:t>
            </a:r>
            <a:r>
              <a:rPr lang="en-US" dirty="0"/>
              <a:t>=ENSG00000171862-EFO_0000616</a:t>
            </a:r>
          </a:p>
          <a:p>
            <a:endParaRPr lang="en-US" dirty="0"/>
          </a:p>
          <a:p>
            <a:r>
              <a:rPr lang="en-US" dirty="0"/>
              <a:t>http://</a:t>
            </a:r>
            <a:r>
              <a:rPr lang="en-US" dirty="0" err="1"/>
              <a:t>api.opentargets.io</a:t>
            </a:r>
            <a:r>
              <a:rPr lang="en-US" dirty="0"/>
              <a:t>/v3/platform/public/association/</a:t>
            </a:r>
            <a:r>
              <a:rPr lang="en-US" dirty="0" err="1"/>
              <a:t>filter?target</a:t>
            </a:r>
            <a:r>
              <a:rPr lang="en-US" dirty="0"/>
              <a:t>=ENSG00000171862</a:t>
            </a:r>
          </a:p>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71</a:t>
            </a:fld>
            <a:endParaRPr lang="en-GB"/>
          </a:p>
        </p:txBody>
      </p:sp>
    </p:spTree>
    <p:extLst>
      <p:ext uri="{BB962C8B-B14F-4D97-AF65-F5344CB8AC3E}">
        <p14:creationId xmlns:p14="http://schemas.microsoft.com/office/powerpoint/2010/main" val="382464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US" dirty="0">
                <a:solidFill>
                  <a:srgbClr val="7F7F7F"/>
                </a:solidFill>
                <a:latin typeface="Helvetica"/>
                <a:cs typeface="Helvetica"/>
              </a:rPr>
              <a:t>http://</a:t>
            </a:r>
            <a:r>
              <a:rPr lang="en-US" dirty="0" err="1">
                <a:solidFill>
                  <a:srgbClr val="7F7F7F"/>
                </a:solidFill>
                <a:latin typeface="Helvetica"/>
                <a:cs typeface="Helvetica"/>
              </a:rPr>
              <a:t>api.opentargets.io</a:t>
            </a:r>
            <a:r>
              <a:rPr lang="en-US" dirty="0">
                <a:solidFill>
                  <a:srgbClr val="7F7F7F"/>
                </a:solidFill>
                <a:latin typeface="Helvetica"/>
                <a:cs typeface="Helvetica"/>
              </a:rPr>
              <a:t>/v3/platform </a:t>
            </a:r>
          </a:p>
          <a:p>
            <a:pPr algn="r"/>
            <a:r>
              <a:rPr lang="en-US" dirty="0">
                <a:solidFill>
                  <a:srgbClr val="7F7F7F"/>
                </a:solidFill>
                <a:latin typeface="Helvetica"/>
                <a:cs typeface="Helvetica"/>
              </a:rPr>
              <a:t>/public/</a:t>
            </a:r>
            <a:r>
              <a:rPr lang="en-US" dirty="0" err="1">
                <a:solidFill>
                  <a:srgbClr val="FF0000"/>
                </a:solidFill>
                <a:latin typeface="Helvetica"/>
                <a:cs typeface="Helvetica"/>
              </a:rPr>
              <a:t>evidece</a:t>
            </a:r>
            <a:r>
              <a:rPr lang="en-US" dirty="0">
                <a:solidFill>
                  <a:srgbClr val="FF0000"/>
                </a:solidFill>
                <a:latin typeface="Helvetica"/>
                <a:cs typeface="Helvetica"/>
              </a:rPr>
              <a:t>/filter</a:t>
            </a:r>
            <a:r>
              <a:rPr lang="en-US" dirty="0">
                <a:solidFill>
                  <a:srgbClr val="7F7F7F"/>
                </a:solidFill>
                <a:latin typeface="Helvetica"/>
                <a:cs typeface="Helvetica"/>
              </a:rPr>
              <a:t>?</a:t>
            </a:r>
          </a:p>
          <a:p>
            <a:pPr algn="r"/>
            <a:r>
              <a:rPr lang="en-US" dirty="0">
                <a:solidFill>
                  <a:srgbClr val="7F7F7F"/>
                </a:solidFill>
                <a:latin typeface="Helvetica"/>
                <a:cs typeface="Helvetica"/>
              </a:rPr>
              <a:t>target=ENSG00000171862</a:t>
            </a:r>
          </a:p>
          <a:p>
            <a:pPr algn="r"/>
            <a:r>
              <a:rPr lang="en-US" dirty="0">
                <a:solidFill>
                  <a:srgbClr val="7F7F7F"/>
                </a:solidFill>
                <a:latin typeface="Helvetica"/>
                <a:cs typeface="Helvetica"/>
              </a:rPr>
              <a:t>&amp;disease=Orphanet_2563</a:t>
            </a:r>
          </a:p>
          <a:p>
            <a:endParaRPr lang="en-US" dirty="0"/>
          </a:p>
          <a:p>
            <a:endParaRPr lang="en-US" dirty="0"/>
          </a:p>
          <a:p>
            <a:r>
              <a:rPr lang="en-US" dirty="0"/>
              <a:t>http://</a:t>
            </a:r>
            <a:r>
              <a:rPr lang="en-US" dirty="0" err="1"/>
              <a:t>api.opentargets.io</a:t>
            </a:r>
            <a:r>
              <a:rPr lang="en-US" dirty="0"/>
              <a:t>/v3/platform/public/</a:t>
            </a:r>
            <a:r>
              <a:rPr lang="en-US" dirty="0" err="1"/>
              <a:t>association?id</a:t>
            </a:r>
            <a:r>
              <a:rPr lang="en-US" dirty="0"/>
              <a:t>=ENSG00000171862-EFO_0000616</a:t>
            </a:r>
          </a:p>
          <a:p>
            <a:endParaRPr lang="en-US" dirty="0"/>
          </a:p>
          <a:p>
            <a:r>
              <a:rPr lang="en-US" dirty="0"/>
              <a:t>http://</a:t>
            </a:r>
            <a:r>
              <a:rPr lang="en-US" dirty="0" err="1"/>
              <a:t>api.opentargets.io</a:t>
            </a:r>
            <a:r>
              <a:rPr lang="en-US" dirty="0"/>
              <a:t>/v3/platform/public/association/</a:t>
            </a:r>
            <a:r>
              <a:rPr lang="en-US" dirty="0" err="1"/>
              <a:t>filter?target</a:t>
            </a:r>
            <a:r>
              <a:rPr lang="en-US" dirty="0"/>
              <a:t>=ENSG00000171862</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72</a:t>
            </a:fld>
            <a:endParaRPr lang="en-GB"/>
          </a:p>
        </p:txBody>
      </p:sp>
    </p:spTree>
    <p:extLst>
      <p:ext uri="{BB962C8B-B14F-4D97-AF65-F5344CB8AC3E}">
        <p14:creationId xmlns:p14="http://schemas.microsoft.com/office/powerpoint/2010/main" val="1880232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2" name="Google Shape;26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355850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286" name="Google Shape;28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899847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F15B79D-8EE6-BC42-B376-B1BA601CD728}" type="slidenum">
              <a:rPr lang="en-US" smtClean="0"/>
              <a:pPr/>
              <a:t>8</a:t>
            </a:fld>
            <a:endParaRPr lang="en-US"/>
          </a:p>
        </p:txBody>
      </p:sp>
    </p:spTree>
    <p:extLst>
      <p:ext uri="{BB962C8B-B14F-4D97-AF65-F5344CB8AC3E}">
        <p14:creationId xmlns:p14="http://schemas.microsoft.com/office/powerpoint/2010/main" val="232018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err="1"/>
              <a:t>Prioritisting</a:t>
            </a:r>
            <a:r>
              <a:rPr lang="en-GB" dirty="0"/>
              <a:t> targets in cancer</a:t>
            </a:r>
          </a:p>
        </p:txBody>
      </p:sp>
      <p:sp>
        <p:nvSpPr>
          <p:cNvPr id="4" name="Slide Number Placeholder 3"/>
          <p:cNvSpPr>
            <a:spLocks noGrp="1"/>
          </p:cNvSpPr>
          <p:nvPr>
            <p:ph type="sldNum" sz="quarter" idx="10"/>
          </p:nvPr>
        </p:nvSpPr>
        <p:spPr/>
        <p:txBody>
          <a:bodyPr/>
          <a:lstStyle/>
          <a:p>
            <a:fld id="{CF15B79D-8EE6-BC42-B376-B1BA601CD728}" type="slidenum">
              <a:rPr lang="en-US" smtClean="0"/>
              <a:pPr/>
              <a:t>9</a:t>
            </a:fld>
            <a:endParaRPr lang="en-US"/>
          </a:p>
        </p:txBody>
      </p:sp>
    </p:spTree>
    <p:extLst>
      <p:ext uri="{BB962C8B-B14F-4D97-AF65-F5344CB8AC3E}">
        <p14:creationId xmlns:p14="http://schemas.microsoft.com/office/powerpoint/2010/main" val="1524290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itle Slide" type="title">
  <p:cSld name="TITLE">
    <p:spTree>
      <p:nvGrpSpPr>
        <p:cNvPr id="1" name="Shape 15"/>
        <p:cNvGrpSpPr/>
        <p:nvPr/>
      </p:nvGrpSpPr>
      <p:grpSpPr>
        <a:xfrm>
          <a:off x="0" y="0"/>
          <a:ext cx="0" cy="0"/>
          <a:chOff x="0" y="0"/>
          <a:chExt cx="0" cy="0"/>
        </a:xfrm>
      </p:grpSpPr>
      <p:pic>
        <p:nvPicPr>
          <p:cNvPr id="16" name="Google Shape;16;p2" descr="OpenTargets_cover10.jpg"/>
          <p:cNvPicPr preferRelativeResize="0"/>
          <p:nvPr/>
        </p:nvPicPr>
        <p:blipFill rotWithShape="1">
          <a:blip r:embed="rId2">
            <a:alphaModFix/>
          </a:blip>
          <a:srcRect/>
          <a:stretch/>
        </p:blipFill>
        <p:spPr>
          <a:xfrm>
            <a:off x="6" y="0"/>
            <a:ext cx="9152759" cy="6874820"/>
          </a:xfrm>
          <a:prstGeom prst="rect">
            <a:avLst/>
          </a:prstGeom>
          <a:noFill/>
          <a:ln>
            <a:noFill/>
          </a:ln>
        </p:spPr>
      </p:pic>
      <p:sp>
        <p:nvSpPr>
          <p:cNvPr id="17" name="Google Shape;17;p2"/>
          <p:cNvSpPr txBox="1">
            <a:spLocks noGrp="1"/>
          </p:cNvSpPr>
          <p:nvPr>
            <p:ph type="ctrTitle"/>
          </p:nvPr>
        </p:nvSpPr>
        <p:spPr>
          <a:xfrm>
            <a:off x="685800" y="1211089"/>
            <a:ext cx="4472004"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000000"/>
              </a:buClr>
              <a:buSzPts val="4000"/>
              <a:buFont typeface="Calibri"/>
              <a:buNone/>
              <a:defRPr sz="4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693935" y="3971903"/>
            <a:ext cx="3482175" cy="1752600"/>
          </a:xfrm>
          <a:prstGeom prst="rect">
            <a:avLst/>
          </a:prstGeom>
          <a:noFill/>
          <a:ln>
            <a:noFill/>
          </a:ln>
        </p:spPr>
        <p:txBody>
          <a:bodyPr spcFirstLastPara="1" wrap="square" lIns="91425" tIns="45700" rIns="91425" bIns="45700" anchor="t" anchorCtr="0"/>
          <a:lstStyle>
            <a:lvl1pPr lvl="0" algn="l">
              <a:spcBef>
                <a:spcPts val="640"/>
              </a:spcBef>
              <a:spcAft>
                <a:spcPts val="0"/>
              </a:spcAft>
              <a:buClr>
                <a:schemeClr val="dk1"/>
              </a:buClr>
              <a:buSzPts val="3200"/>
              <a:buNone/>
              <a:defRPr>
                <a:solidFill>
                  <a:schemeClr val="dk1"/>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9" name="Google Shape;19;p2" descr="CTI_OT_Primary_Logo_Wht.png"/>
          <p:cNvPicPr preferRelativeResize="0"/>
          <p:nvPr/>
        </p:nvPicPr>
        <p:blipFill rotWithShape="1">
          <a:blip r:embed="rId3">
            <a:alphaModFix/>
          </a:blip>
          <a:srcRect/>
          <a:stretch/>
        </p:blipFill>
        <p:spPr>
          <a:xfrm>
            <a:off x="832302" y="5954084"/>
            <a:ext cx="1623601" cy="5968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7"/>
            <a:ext cx="8229600" cy="1143200"/>
          </a:xfrm>
          <a:prstGeom prst="rect">
            <a:avLst/>
          </a:prstGeom>
          <a:noFill/>
          <a:ln>
            <a:noFill/>
          </a:ln>
        </p:spPr>
        <p:txBody>
          <a:bodyPr spcFirstLastPara="1" wrap="square" lIns="91425" tIns="91425" rIns="91425" bIns="91425" anchor="b" anchorCtr="0"/>
          <a:lstStyle>
            <a:lvl1pPr lvl="0" algn="l">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600201"/>
            <a:ext cx="3994500" cy="4967599"/>
          </a:xfrm>
          <a:prstGeom prst="rect">
            <a:avLst/>
          </a:prstGeom>
          <a:noFill/>
          <a:ln>
            <a:noFill/>
          </a:ln>
        </p:spPr>
        <p:txBody>
          <a:bodyPr spcFirstLastPara="1" wrap="square" lIns="91425" tIns="91425" rIns="91425" bIns="91425" anchor="t" anchorCtr="0"/>
          <a:lstStyle>
            <a:lvl1pPr marL="457200" lvl="0" indent="-431800" algn="l">
              <a:spcBef>
                <a:spcPts val="0"/>
              </a:spcBef>
              <a:spcAft>
                <a:spcPts val="0"/>
              </a:spcAft>
              <a:buClr>
                <a:schemeClr val="dk1"/>
              </a:buClr>
              <a:buSzPts val="3200"/>
              <a:buChar char="•"/>
              <a:defRPr/>
            </a:lvl1pPr>
            <a:lvl2pPr marL="914400" lvl="1" indent="-406400" algn="l">
              <a:spcBef>
                <a:spcPts val="600"/>
              </a:spcBef>
              <a:spcAft>
                <a:spcPts val="0"/>
              </a:spcAft>
              <a:buClr>
                <a:schemeClr val="dk1"/>
              </a:buClr>
              <a:buSzPts val="2800"/>
              <a:buChar char="–"/>
              <a:defRPr/>
            </a:lvl2pPr>
            <a:lvl3pPr marL="1371600" lvl="2" indent="-381000" algn="l">
              <a:spcBef>
                <a:spcPts val="600"/>
              </a:spcBef>
              <a:spcAft>
                <a:spcPts val="0"/>
              </a:spcAft>
              <a:buClr>
                <a:schemeClr val="dk1"/>
              </a:buClr>
              <a:buSzPts val="2400"/>
              <a:buChar char="•"/>
              <a:defRPr/>
            </a:lvl3pPr>
            <a:lvl4pPr marL="1828800" lvl="3" indent="-355600" algn="l">
              <a:spcBef>
                <a:spcPts val="600"/>
              </a:spcBef>
              <a:spcAft>
                <a:spcPts val="0"/>
              </a:spcAft>
              <a:buClr>
                <a:schemeClr val="dk1"/>
              </a:buClr>
              <a:buSzPts val="2000"/>
              <a:buChar char="–"/>
              <a:defRPr/>
            </a:lvl4pPr>
            <a:lvl5pPr marL="2286000" lvl="4" indent="-355600" algn="l">
              <a:spcBef>
                <a:spcPts val="600"/>
              </a:spcBef>
              <a:spcAft>
                <a:spcPts val="0"/>
              </a:spcAft>
              <a:buClr>
                <a:schemeClr val="dk1"/>
              </a:buClr>
              <a:buSzPts val="2000"/>
              <a:buChar char="»"/>
              <a:defRPr/>
            </a:lvl5pPr>
            <a:lvl6pPr marL="2743200" lvl="5" indent="-355600" algn="l">
              <a:spcBef>
                <a:spcPts val="600"/>
              </a:spcBef>
              <a:spcAft>
                <a:spcPts val="0"/>
              </a:spcAft>
              <a:buClr>
                <a:schemeClr val="dk1"/>
              </a:buClr>
              <a:buSzPts val="2000"/>
              <a:buChar char="•"/>
              <a:defRPr/>
            </a:lvl6pPr>
            <a:lvl7pPr marL="3200400" lvl="6" indent="-355600" algn="l">
              <a:spcBef>
                <a:spcPts val="0"/>
              </a:spcBef>
              <a:spcAft>
                <a:spcPts val="0"/>
              </a:spcAft>
              <a:buClr>
                <a:schemeClr val="dk1"/>
              </a:buClr>
              <a:buSzPts val="2000"/>
              <a:buChar char="•"/>
              <a:defRPr/>
            </a:lvl7pPr>
            <a:lvl8pPr marL="3657600" lvl="7" indent="-355600" algn="l">
              <a:spcBef>
                <a:spcPts val="0"/>
              </a:spcBef>
              <a:spcAft>
                <a:spcPts val="0"/>
              </a:spcAft>
              <a:buClr>
                <a:schemeClr val="dk1"/>
              </a:buClr>
              <a:buSzPts val="2000"/>
              <a:buChar char="•"/>
              <a:defRPr/>
            </a:lvl8pPr>
            <a:lvl9pPr marL="4114800" lvl="8" indent="-355600" algn="l">
              <a:spcBef>
                <a:spcPts val="0"/>
              </a:spcBef>
              <a:spcAft>
                <a:spcPts val="0"/>
              </a:spcAft>
              <a:buClr>
                <a:schemeClr val="dk1"/>
              </a:buClr>
              <a:buSzPts val="2000"/>
              <a:buChar char="•"/>
              <a:defRPr/>
            </a:lvl9pPr>
          </a:lstStyle>
          <a:p>
            <a:endParaRPr/>
          </a:p>
        </p:txBody>
      </p:sp>
      <p:sp>
        <p:nvSpPr>
          <p:cNvPr id="53" name="Google Shape;53;p11"/>
          <p:cNvSpPr txBox="1">
            <a:spLocks noGrp="1"/>
          </p:cNvSpPr>
          <p:nvPr>
            <p:ph type="body" idx="2"/>
          </p:nvPr>
        </p:nvSpPr>
        <p:spPr>
          <a:xfrm>
            <a:off x="4692273" y="1600201"/>
            <a:ext cx="3994500" cy="4967599"/>
          </a:xfrm>
          <a:prstGeom prst="rect">
            <a:avLst/>
          </a:prstGeom>
          <a:noFill/>
          <a:ln>
            <a:noFill/>
          </a:ln>
        </p:spPr>
        <p:txBody>
          <a:bodyPr spcFirstLastPara="1" wrap="square" lIns="91425" tIns="91425" rIns="91425" bIns="91425" anchor="t" anchorCtr="0"/>
          <a:lstStyle>
            <a:lvl1pPr marL="457200" lvl="0" indent="-431800" algn="l">
              <a:spcBef>
                <a:spcPts val="0"/>
              </a:spcBef>
              <a:spcAft>
                <a:spcPts val="0"/>
              </a:spcAft>
              <a:buClr>
                <a:schemeClr val="dk1"/>
              </a:buClr>
              <a:buSzPts val="3200"/>
              <a:buChar char="•"/>
              <a:defRPr/>
            </a:lvl1pPr>
            <a:lvl2pPr marL="914400" lvl="1" indent="-406400" algn="l">
              <a:spcBef>
                <a:spcPts val="600"/>
              </a:spcBef>
              <a:spcAft>
                <a:spcPts val="0"/>
              </a:spcAft>
              <a:buClr>
                <a:schemeClr val="dk1"/>
              </a:buClr>
              <a:buSzPts val="2800"/>
              <a:buChar char="–"/>
              <a:defRPr/>
            </a:lvl2pPr>
            <a:lvl3pPr marL="1371600" lvl="2" indent="-381000" algn="l">
              <a:spcBef>
                <a:spcPts val="600"/>
              </a:spcBef>
              <a:spcAft>
                <a:spcPts val="0"/>
              </a:spcAft>
              <a:buClr>
                <a:schemeClr val="dk1"/>
              </a:buClr>
              <a:buSzPts val="2400"/>
              <a:buChar char="•"/>
              <a:defRPr/>
            </a:lvl3pPr>
            <a:lvl4pPr marL="1828800" lvl="3" indent="-355600" algn="l">
              <a:spcBef>
                <a:spcPts val="600"/>
              </a:spcBef>
              <a:spcAft>
                <a:spcPts val="0"/>
              </a:spcAft>
              <a:buClr>
                <a:schemeClr val="dk1"/>
              </a:buClr>
              <a:buSzPts val="2000"/>
              <a:buChar char="–"/>
              <a:defRPr/>
            </a:lvl4pPr>
            <a:lvl5pPr marL="2286000" lvl="4" indent="-355600" algn="l">
              <a:spcBef>
                <a:spcPts val="600"/>
              </a:spcBef>
              <a:spcAft>
                <a:spcPts val="0"/>
              </a:spcAft>
              <a:buClr>
                <a:schemeClr val="dk1"/>
              </a:buClr>
              <a:buSzPts val="2000"/>
              <a:buChar char="»"/>
              <a:defRPr/>
            </a:lvl5pPr>
            <a:lvl6pPr marL="2743200" lvl="5" indent="-355600" algn="l">
              <a:spcBef>
                <a:spcPts val="600"/>
              </a:spcBef>
              <a:spcAft>
                <a:spcPts val="0"/>
              </a:spcAft>
              <a:buClr>
                <a:schemeClr val="dk1"/>
              </a:buClr>
              <a:buSzPts val="2000"/>
              <a:buChar char="•"/>
              <a:defRPr/>
            </a:lvl6pPr>
            <a:lvl7pPr marL="3200400" lvl="6" indent="-355600" algn="l">
              <a:spcBef>
                <a:spcPts val="0"/>
              </a:spcBef>
              <a:spcAft>
                <a:spcPts val="0"/>
              </a:spcAft>
              <a:buClr>
                <a:schemeClr val="dk1"/>
              </a:buClr>
              <a:buSzPts val="2000"/>
              <a:buChar char="•"/>
              <a:defRPr/>
            </a:lvl7pPr>
            <a:lvl8pPr marL="3657600" lvl="7" indent="-355600" algn="l">
              <a:spcBef>
                <a:spcPts val="0"/>
              </a:spcBef>
              <a:spcAft>
                <a:spcPts val="0"/>
              </a:spcAft>
              <a:buClr>
                <a:schemeClr val="dk1"/>
              </a:buClr>
              <a:buSzPts val="2000"/>
              <a:buChar char="•"/>
              <a:defRPr/>
            </a:lvl8pPr>
            <a:lvl9pPr marL="4114800" lvl="8" indent="-355600" algn="l">
              <a:spcBef>
                <a:spcPts val="0"/>
              </a:spcBef>
              <a:spcAft>
                <a:spcPts val="0"/>
              </a:spcAft>
              <a:buClr>
                <a:schemeClr val="dk1"/>
              </a:buClr>
              <a:buSzPts val="20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54"/>
        <p:cNvGrpSpPr/>
        <p:nvPr/>
      </p:nvGrpSpPr>
      <p:grpSpPr>
        <a:xfrm>
          <a:off x="0" y="0"/>
          <a:ext cx="0" cy="0"/>
          <a:chOff x="0" y="0"/>
          <a:chExt cx="0" cy="0"/>
        </a:xfrm>
      </p:grpSpPr>
      <p:sp>
        <p:nvSpPr>
          <p:cNvPr id="55" name="Google Shape;55;p12"/>
          <p:cNvSpPr txBox="1">
            <a:spLocks noGrp="1"/>
          </p:cNvSpPr>
          <p:nvPr>
            <p:ph type="ctrTitle"/>
          </p:nvPr>
        </p:nvSpPr>
        <p:spPr>
          <a:xfrm>
            <a:off x="391613" y="449110"/>
            <a:ext cx="5208488" cy="249659"/>
          </a:xfrm>
          <a:prstGeom prst="rect">
            <a:avLst/>
          </a:prstGeom>
          <a:noFill/>
          <a:ln>
            <a:noFill/>
          </a:ln>
        </p:spPr>
        <p:txBody>
          <a:bodyPr spcFirstLastPara="1" wrap="square" lIns="20000" tIns="10000" rIns="20000" bIns="10000" anchor="ctr" anchorCtr="0"/>
          <a:lstStyle>
            <a:lvl1pPr lvl="0" algn="l">
              <a:spcBef>
                <a:spcPts val="0"/>
              </a:spcBef>
              <a:spcAft>
                <a:spcPts val="0"/>
              </a:spcAft>
              <a:buClr>
                <a:srgbClr val="376092"/>
              </a:buClr>
              <a:buSzPts val="2200"/>
              <a:buFont typeface="Arial"/>
              <a:buNone/>
              <a:defRPr sz="2200" b="1" i="0">
                <a:solidFill>
                  <a:srgbClr val="37609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subTitle" idx="1"/>
          </p:nvPr>
        </p:nvSpPr>
        <p:spPr>
          <a:xfrm>
            <a:off x="391613" y="695463"/>
            <a:ext cx="5208488" cy="179335"/>
          </a:xfrm>
          <a:prstGeom prst="rect">
            <a:avLst/>
          </a:prstGeom>
          <a:noFill/>
          <a:ln>
            <a:noFill/>
          </a:ln>
        </p:spPr>
        <p:txBody>
          <a:bodyPr spcFirstLastPara="1" wrap="square" lIns="20000" tIns="10000" rIns="20000" bIns="10000" anchor="t" anchorCtr="0"/>
          <a:lstStyle>
            <a:lvl1pPr lvl="0" algn="l">
              <a:spcBef>
                <a:spcPts val="220"/>
              </a:spcBef>
              <a:spcAft>
                <a:spcPts val="0"/>
              </a:spcAft>
              <a:buClr>
                <a:srgbClr val="376092"/>
              </a:buClr>
              <a:buSzPts val="1100"/>
              <a:buNone/>
              <a:defRPr sz="1100">
                <a:solidFill>
                  <a:srgbClr val="376092"/>
                </a:solidFill>
                <a:latin typeface="Arial"/>
                <a:ea typeface="Arial"/>
                <a:cs typeface="Arial"/>
                <a:sym typeface="Aria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7" name="Google Shape;57;p12"/>
          <p:cNvSpPr txBox="1">
            <a:spLocks noGrp="1"/>
          </p:cNvSpPr>
          <p:nvPr>
            <p:ph type="body" idx="2"/>
          </p:nvPr>
        </p:nvSpPr>
        <p:spPr>
          <a:xfrm>
            <a:off x="391613" y="68735"/>
            <a:ext cx="5208488" cy="90531"/>
          </a:xfrm>
          <a:prstGeom prst="rect">
            <a:avLst/>
          </a:prstGeom>
          <a:noFill/>
          <a:ln>
            <a:noFill/>
          </a:ln>
        </p:spPr>
        <p:txBody>
          <a:bodyPr spcFirstLastPara="1" wrap="square" lIns="20000" tIns="10000" rIns="20000" bIns="10000" anchor="t" anchorCtr="0"/>
          <a:lstStyle>
            <a:lvl1pPr marL="457200" lvl="0" indent="-228600" algn="l">
              <a:spcBef>
                <a:spcPts val="140"/>
              </a:spcBef>
              <a:spcAft>
                <a:spcPts val="0"/>
              </a:spcAft>
              <a:buClr>
                <a:srgbClr val="376092"/>
              </a:buClr>
              <a:buSzPts val="700"/>
              <a:buNone/>
              <a:defRPr sz="700">
                <a:solidFill>
                  <a:srgbClr val="376092"/>
                </a:solidFill>
                <a:latin typeface="Arial"/>
                <a:ea typeface="Arial"/>
                <a:cs typeface="Arial"/>
                <a:sym typeface="Arial"/>
              </a:defRPr>
            </a:lvl1pPr>
            <a:lvl2pPr marL="914400" lvl="1" indent="-228600" algn="l">
              <a:spcBef>
                <a:spcPts val="600"/>
              </a:spcBef>
              <a:spcAft>
                <a:spcPts val="0"/>
              </a:spcAft>
              <a:buClr>
                <a:srgbClr val="FFFFFF"/>
              </a:buClr>
              <a:buSzPts val="600"/>
              <a:buNone/>
              <a:defRPr sz="600">
                <a:solidFill>
                  <a:srgbClr val="FFFFFF"/>
                </a:solidFill>
                <a:latin typeface="Arial"/>
                <a:ea typeface="Arial"/>
                <a:cs typeface="Arial"/>
                <a:sym typeface="Arial"/>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12"/>
          <p:cNvSpPr txBox="1">
            <a:spLocks noGrp="1"/>
          </p:cNvSpPr>
          <p:nvPr>
            <p:ph type="body" idx="3"/>
          </p:nvPr>
        </p:nvSpPr>
        <p:spPr>
          <a:xfrm>
            <a:off x="391613" y="190219"/>
            <a:ext cx="5208488" cy="60015"/>
          </a:xfrm>
          <a:prstGeom prst="rect">
            <a:avLst/>
          </a:prstGeom>
          <a:noFill/>
          <a:ln>
            <a:noFill/>
          </a:ln>
        </p:spPr>
        <p:txBody>
          <a:bodyPr spcFirstLastPara="1" wrap="square" lIns="20000" tIns="10000" rIns="20000" bIns="10000" anchor="t" anchorCtr="0"/>
          <a:lstStyle>
            <a:lvl1pPr marL="457200" lvl="0" indent="-228600" algn="l">
              <a:spcBef>
                <a:spcPts val="80"/>
              </a:spcBef>
              <a:spcAft>
                <a:spcPts val="0"/>
              </a:spcAft>
              <a:buClr>
                <a:srgbClr val="376092"/>
              </a:buClr>
              <a:buSzPts val="400"/>
              <a:buNone/>
              <a:defRPr sz="400">
                <a:solidFill>
                  <a:srgbClr val="376092"/>
                </a:solidFill>
                <a:latin typeface="Arial"/>
                <a:ea typeface="Arial"/>
                <a:cs typeface="Arial"/>
                <a:sym typeface="Arial"/>
              </a:defRPr>
            </a:lvl1pPr>
            <a:lvl2pPr marL="914400" lvl="1" indent="-228600" algn="l">
              <a:spcBef>
                <a:spcPts val="600"/>
              </a:spcBef>
              <a:spcAft>
                <a:spcPts val="0"/>
              </a:spcAft>
              <a:buClr>
                <a:schemeClr val="dk1"/>
              </a:buClr>
              <a:buSzPts val="200"/>
              <a:buNone/>
              <a:defRPr sz="200"/>
            </a:lvl2pPr>
            <a:lvl3pPr marL="1371600" lvl="2" indent="-228600" algn="l">
              <a:spcBef>
                <a:spcPts val="600"/>
              </a:spcBef>
              <a:spcAft>
                <a:spcPts val="0"/>
              </a:spcAft>
              <a:buClr>
                <a:schemeClr val="dk1"/>
              </a:buClr>
              <a:buSzPts val="200"/>
              <a:buNone/>
              <a:defRPr sz="200"/>
            </a:lvl3pPr>
            <a:lvl4pPr marL="1828800" lvl="3" indent="-228600" algn="l">
              <a:spcBef>
                <a:spcPts val="600"/>
              </a:spcBef>
              <a:spcAft>
                <a:spcPts val="0"/>
              </a:spcAft>
              <a:buClr>
                <a:schemeClr val="dk1"/>
              </a:buClr>
              <a:buSzPts val="200"/>
              <a:buNone/>
              <a:defRPr sz="200"/>
            </a:lvl4pPr>
            <a:lvl5pPr marL="2286000" lvl="4" indent="-228600" algn="l">
              <a:spcBef>
                <a:spcPts val="600"/>
              </a:spcBef>
              <a:spcAft>
                <a:spcPts val="0"/>
              </a:spcAft>
              <a:buClr>
                <a:schemeClr val="dk1"/>
              </a:buClr>
              <a:buSzPts val="200"/>
              <a:buNone/>
              <a:defRPr sz="200"/>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 name="Google Shape;59;p12"/>
          <p:cNvSpPr txBox="1">
            <a:spLocks noGrp="1"/>
          </p:cNvSpPr>
          <p:nvPr>
            <p:ph type="body" idx="4"/>
          </p:nvPr>
        </p:nvSpPr>
        <p:spPr>
          <a:xfrm>
            <a:off x="391613" y="251251"/>
            <a:ext cx="5208488" cy="70187"/>
          </a:xfrm>
          <a:prstGeom prst="rect">
            <a:avLst/>
          </a:prstGeom>
          <a:noFill/>
          <a:ln>
            <a:noFill/>
          </a:ln>
        </p:spPr>
        <p:txBody>
          <a:bodyPr spcFirstLastPara="1" wrap="square" lIns="20000" tIns="10000" rIns="20000" bIns="10000" anchor="t" anchorCtr="0"/>
          <a:lstStyle>
            <a:lvl1pPr marL="457200" lvl="0" indent="-228600" algn="l">
              <a:spcBef>
                <a:spcPts val="80"/>
              </a:spcBef>
              <a:spcAft>
                <a:spcPts val="0"/>
              </a:spcAft>
              <a:buClr>
                <a:srgbClr val="376092"/>
              </a:buClr>
              <a:buSzPts val="400"/>
              <a:buNone/>
              <a:defRPr sz="400">
                <a:solidFill>
                  <a:srgbClr val="376092"/>
                </a:solidFill>
                <a:latin typeface="Arial"/>
                <a:ea typeface="Arial"/>
                <a:cs typeface="Arial"/>
                <a:sym typeface="Arial"/>
              </a:defRPr>
            </a:lvl1pPr>
            <a:lvl2pPr marL="914400" lvl="1" indent="-254000" algn="l">
              <a:spcBef>
                <a:spcPts val="600"/>
              </a:spcBef>
              <a:spcAft>
                <a:spcPts val="0"/>
              </a:spcAft>
              <a:buClr>
                <a:schemeClr val="dk1"/>
              </a:buClr>
              <a:buSzPts val="400"/>
              <a:buChar char="–"/>
              <a:defRPr sz="400"/>
            </a:lvl2pPr>
            <a:lvl3pPr marL="1371600" lvl="2" indent="-254000" algn="l">
              <a:spcBef>
                <a:spcPts val="600"/>
              </a:spcBef>
              <a:spcAft>
                <a:spcPts val="0"/>
              </a:spcAft>
              <a:buClr>
                <a:schemeClr val="dk1"/>
              </a:buClr>
              <a:buSzPts val="400"/>
              <a:buChar char="•"/>
              <a:defRPr sz="400"/>
            </a:lvl3pPr>
            <a:lvl4pPr marL="1828800" lvl="3" indent="-254000" algn="l">
              <a:spcBef>
                <a:spcPts val="600"/>
              </a:spcBef>
              <a:spcAft>
                <a:spcPts val="0"/>
              </a:spcAft>
              <a:buClr>
                <a:schemeClr val="dk1"/>
              </a:buClr>
              <a:buSzPts val="400"/>
              <a:buChar char="–"/>
              <a:defRPr sz="400"/>
            </a:lvl4pPr>
            <a:lvl5pPr marL="2286000" lvl="4" indent="-254000" algn="l">
              <a:spcBef>
                <a:spcPts val="600"/>
              </a:spcBef>
              <a:spcAft>
                <a:spcPts val="0"/>
              </a:spcAft>
              <a:buClr>
                <a:schemeClr val="dk1"/>
              </a:buClr>
              <a:buSzPts val="400"/>
              <a:buChar char="»"/>
              <a:defRPr sz="400"/>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3"/>
          <p:cNvSpPr/>
          <p:nvPr/>
        </p:nvSpPr>
        <p:spPr>
          <a:xfrm>
            <a:off x="-75" y="6727600"/>
            <a:ext cx="9144000" cy="130400"/>
          </a:xfrm>
          <a:prstGeom prst="rect">
            <a:avLst/>
          </a:prstGeom>
          <a:solidFill>
            <a:srgbClr val="3489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3"/>
          <p:cNvSpPr txBox="1">
            <a:spLocks noGrp="1"/>
          </p:cNvSpPr>
          <p:nvPr>
            <p:ph type="title"/>
          </p:nvPr>
        </p:nvSpPr>
        <p:spPr>
          <a:xfrm>
            <a:off x="311700" y="593367"/>
            <a:ext cx="8520600" cy="943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3489CA"/>
              </a:buClr>
              <a:buSzPts val="2400"/>
              <a:buFont typeface="Roboto Black"/>
              <a:buNone/>
              <a:defRPr sz="2400" b="0" i="0" u="none" strike="noStrike" cap="none">
                <a:solidFill>
                  <a:srgbClr val="3489CA"/>
                </a:solidFill>
                <a:latin typeface="Roboto Black"/>
                <a:ea typeface="Roboto Black"/>
                <a:cs typeface="Roboto Black"/>
                <a:sym typeface="Roboto Black"/>
              </a:defRPr>
            </a:lvl1pPr>
            <a:lvl2pPr marR="0" lvl="1"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2pPr>
            <a:lvl3pPr marR="0" lvl="2"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3pPr>
            <a:lvl4pPr marR="0" lvl="3"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4pPr>
            <a:lvl5pPr marR="0" lvl="4"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5pPr>
            <a:lvl6pPr marR="0" lvl="5"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6pPr>
            <a:lvl7pPr marR="0" lvl="6"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7pPr>
            <a:lvl8pPr marR="0" lvl="7"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8pPr>
            <a:lvl9pPr marR="0" lvl="8"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9pPr>
          </a:lstStyle>
          <a:p>
            <a:endParaRPr/>
          </a:p>
        </p:txBody>
      </p:sp>
      <p:sp>
        <p:nvSpPr>
          <p:cNvPr id="63" name="Google Shape;63;p13"/>
          <p:cNvSpPr txBox="1">
            <a:spLocks noGrp="1"/>
          </p:cNvSpPr>
          <p:nvPr>
            <p:ph type="body" idx="1"/>
          </p:nvPr>
        </p:nvSpPr>
        <p:spPr>
          <a:xfrm>
            <a:off x="311700" y="1688433"/>
            <a:ext cx="8520600" cy="4403600"/>
          </a:xfrm>
          <a:prstGeom prst="rect">
            <a:avLst/>
          </a:prstGeom>
          <a:noFill/>
          <a:ln>
            <a:noFill/>
          </a:ln>
        </p:spPr>
        <p:txBody>
          <a:bodyPr spcFirstLastPara="1" wrap="square" lIns="91425" tIns="91425" rIns="91425" bIns="91425" anchor="t" anchorCtr="0"/>
          <a:lstStyle>
            <a:lvl1pPr marL="457200" marR="0" lvl="0" indent="-342900" algn="l">
              <a:lnSpc>
                <a:spcPct val="115000"/>
              </a:lnSpc>
              <a:spcBef>
                <a:spcPts val="0"/>
              </a:spcBef>
              <a:spcAft>
                <a:spcPts val="0"/>
              </a:spcAft>
              <a:buClr>
                <a:srgbClr val="5A5F5F"/>
              </a:buClr>
              <a:buSzPts val="1800"/>
              <a:buFont typeface="Roboto"/>
              <a:buChar char="●"/>
              <a:defRPr sz="1800" b="0" i="0" u="none" strike="noStrike" cap="none">
                <a:solidFill>
                  <a:srgbClr val="5A5F5F"/>
                </a:solidFill>
                <a:latin typeface="Roboto"/>
                <a:ea typeface="Roboto"/>
                <a:cs typeface="Roboto"/>
                <a:sym typeface="Roboto"/>
              </a:defRPr>
            </a:lvl1pPr>
            <a:lvl2pPr marL="914400" marR="0" lvl="1"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2pPr>
            <a:lvl3pPr marL="1371600" marR="0" lvl="2"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3pPr>
            <a:lvl4pPr marL="1828800" marR="0" lvl="3"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4pPr>
            <a:lvl5pPr marL="2286000" marR="0" lvl="4"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5pPr>
            <a:lvl6pPr marL="2743200" marR="0" lvl="5"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6pPr>
            <a:lvl7pPr marL="3200400" marR="0" lvl="6"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7pPr>
            <a:lvl8pPr marL="3657600" marR="0" lvl="7"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8pPr>
            <a:lvl9pPr marL="4114800" marR="0" lvl="8" indent="-317500" algn="l">
              <a:lnSpc>
                <a:spcPct val="115000"/>
              </a:lnSpc>
              <a:spcBef>
                <a:spcPts val="1600"/>
              </a:spcBef>
              <a:spcAft>
                <a:spcPts val="1600"/>
              </a:spcAft>
              <a:buClr>
                <a:srgbClr val="5A5F5F"/>
              </a:buClr>
              <a:buSzPts val="1400"/>
              <a:buFont typeface="Roboto"/>
              <a:buChar char="■"/>
              <a:defRPr sz="1400" b="0" i="0" u="none" strike="noStrike" cap="none">
                <a:solidFill>
                  <a:srgbClr val="5A5F5F"/>
                </a:solidFill>
                <a:latin typeface="Roboto"/>
                <a:ea typeface="Roboto"/>
                <a:cs typeface="Roboto"/>
                <a:sym typeface="Roboto"/>
              </a:defRPr>
            </a:lvl9pPr>
          </a:lstStyle>
          <a:p>
            <a:endParaRPr/>
          </a:p>
        </p:txBody>
      </p:sp>
      <p:pic>
        <p:nvPicPr>
          <p:cNvPr id="64" name="Google Shape;64;p13"/>
          <p:cNvPicPr preferRelativeResize="0"/>
          <p:nvPr/>
        </p:nvPicPr>
        <p:blipFill rotWithShape="1">
          <a:blip r:embed="rId2">
            <a:alphaModFix/>
          </a:blip>
          <a:srcRect/>
          <a:stretch/>
        </p:blipFill>
        <p:spPr>
          <a:xfrm>
            <a:off x="7840827" y="6322622"/>
            <a:ext cx="1150801" cy="345733"/>
          </a:xfrm>
          <a:prstGeom prst="rect">
            <a:avLst/>
          </a:prstGeom>
          <a:noFill/>
          <a:ln>
            <a:noFill/>
          </a:ln>
        </p:spPr>
      </p:pic>
      <p:pic>
        <p:nvPicPr>
          <p:cNvPr id="65" name="Google Shape;65;p13"/>
          <p:cNvPicPr preferRelativeResize="0"/>
          <p:nvPr/>
        </p:nvPicPr>
        <p:blipFill rotWithShape="1">
          <a:blip r:embed="rId3">
            <a:alphaModFix/>
          </a:blip>
          <a:srcRect/>
          <a:stretch/>
        </p:blipFill>
        <p:spPr>
          <a:xfrm>
            <a:off x="7840827" y="6322622"/>
            <a:ext cx="1150801" cy="34573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21"/>
        <p:cNvGrpSpPr/>
        <p:nvPr/>
      </p:nvGrpSpPr>
      <p:grpSpPr>
        <a:xfrm>
          <a:off x="0" y="0"/>
          <a:ext cx="0" cy="0"/>
          <a:chOff x="0" y="0"/>
          <a:chExt cx="0" cy="0"/>
        </a:xfrm>
      </p:grpSpPr>
      <p:pic>
        <p:nvPicPr>
          <p:cNvPr id="22" name="Google Shape;22;p4" descr="OpenTargets_cover6.jpg"/>
          <p:cNvPicPr preferRelativeResize="0"/>
          <p:nvPr/>
        </p:nvPicPr>
        <p:blipFill rotWithShape="1">
          <a:blip r:embed="rId2">
            <a:alphaModFix/>
          </a:blip>
          <a:srcRect/>
          <a:stretch/>
        </p:blipFill>
        <p:spPr>
          <a:xfrm>
            <a:off x="1125730" y="429157"/>
            <a:ext cx="7867384" cy="6039528"/>
          </a:xfrm>
          <a:prstGeom prst="rect">
            <a:avLst/>
          </a:prstGeom>
          <a:noFill/>
          <a:ln>
            <a:noFill/>
          </a:ln>
        </p:spPr>
      </p:pic>
      <p:sp>
        <p:nvSpPr>
          <p:cNvPr id="23" name="Google Shape;23;p4"/>
          <p:cNvSpPr txBox="1">
            <a:spLocks noGrp="1"/>
          </p:cNvSpPr>
          <p:nvPr>
            <p:ph type="ctrTitle"/>
          </p:nvPr>
        </p:nvSpPr>
        <p:spPr>
          <a:xfrm>
            <a:off x="685800" y="1211089"/>
            <a:ext cx="4472004"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subTitle" idx="1"/>
          </p:nvPr>
        </p:nvSpPr>
        <p:spPr>
          <a:xfrm>
            <a:off x="693935" y="3971903"/>
            <a:ext cx="3482175" cy="1752600"/>
          </a:xfrm>
          <a:prstGeom prst="rect">
            <a:avLst/>
          </a:prstGeom>
          <a:noFill/>
          <a:ln>
            <a:noFill/>
          </a:ln>
        </p:spPr>
        <p:txBody>
          <a:bodyPr spcFirstLastPara="1" wrap="square" lIns="91425" tIns="45700" rIns="91425" bIns="45700" anchor="t" anchorCtr="0"/>
          <a:lstStyle>
            <a:lvl1pPr lvl="0" algn="l">
              <a:spcBef>
                <a:spcPts val="640"/>
              </a:spcBef>
              <a:spcAft>
                <a:spcPts val="0"/>
              </a:spcAft>
              <a:buClr>
                <a:srgbClr val="888888"/>
              </a:buClr>
              <a:buSzPts val="3200"/>
              <a:buNone/>
              <a:defRPr>
                <a:solidFill>
                  <a:srgbClr val="888888"/>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5" name="Google Shape;25;p4" descr="CTI_OT_Primary_Logo_HR.jpg"/>
          <p:cNvPicPr preferRelativeResize="0"/>
          <p:nvPr/>
        </p:nvPicPr>
        <p:blipFill rotWithShape="1">
          <a:blip r:embed="rId3">
            <a:alphaModFix/>
          </a:blip>
          <a:srcRect/>
          <a:stretch/>
        </p:blipFill>
        <p:spPr>
          <a:xfrm>
            <a:off x="7238586" y="6164637"/>
            <a:ext cx="1476001" cy="54312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pic>
        <p:nvPicPr>
          <p:cNvPr id="27" name="Google Shape;27;p5" descr="CTTV_slidepage_protein.jpg"/>
          <p:cNvPicPr preferRelativeResize="0"/>
          <p:nvPr/>
        </p:nvPicPr>
        <p:blipFill rotWithShape="1">
          <a:blip r:embed="rId2">
            <a:alphaModFix/>
          </a:blip>
          <a:srcRect/>
          <a:stretch/>
        </p:blipFill>
        <p:spPr>
          <a:xfrm>
            <a:off x="1" y="1"/>
            <a:ext cx="9144000" cy="6858000"/>
          </a:xfrm>
          <a:prstGeom prst="rect">
            <a:avLst/>
          </a:prstGeom>
          <a:noFill/>
          <a:ln>
            <a:noFill/>
          </a:ln>
        </p:spPr>
      </p:pic>
      <p:sp>
        <p:nvSpPr>
          <p:cNvPr id="28" name="Google Shape;28;p5"/>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
        <p:cNvGrpSpPr/>
        <p:nvPr/>
      </p:nvGrpSpPr>
      <p:grpSpPr>
        <a:xfrm>
          <a:off x="0" y="0"/>
          <a:ext cx="0" cy="0"/>
          <a:chOff x="0" y="0"/>
          <a:chExt cx="0" cy="0"/>
        </a:xfrm>
      </p:grpSpPr>
      <p:pic>
        <p:nvPicPr>
          <p:cNvPr id="31" name="Google Shape;31;p6" descr="CTTV_slidepage_network2.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2" name="Google Shape;32;p6"/>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4"/>
        <p:cNvGrpSpPr/>
        <p:nvPr/>
      </p:nvGrpSpPr>
      <p:grpSpPr>
        <a:xfrm>
          <a:off x="0" y="0"/>
          <a:ext cx="0" cy="0"/>
          <a:chOff x="0" y="0"/>
          <a:chExt cx="0" cy="0"/>
        </a:xfrm>
      </p:grpSpPr>
      <p:pic>
        <p:nvPicPr>
          <p:cNvPr id="35" name="Google Shape;35;p7" descr="CTTV_slidepage_mole.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6" name="Google Shape;36;p7"/>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1" name="Google Shape;41;p8"/>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cxnSp>
        <p:nvCxnSpPr>
          <p:cNvPr id="46" name="Google Shape;46;p9"/>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9" name="Google Shape;49;p10"/>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opentargets.org/resources/#open-targets-platfor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targetvalidation.org/" TargetMode="Externa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docs.targetvalidation.org/data-sources/data-sourc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hyperlink" Target="http://www.targetvalidation.org/target/ENSG0000014151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hyperlink" Target="https://www.targetvalidation.org/evidence/ENSG00000141510/EFO_0000228" TargetMode="External"/><Relationship Id="rId4" Type="http://schemas.openxmlformats.org/officeDocument/2006/relationships/hyperlink" Target="http://www.targetvalidation.org/diseaset/EFO_000022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hyperlink" Target="https://docs.targetvalidation.org/getting-started/scor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targetvalidation.org/getting-started/scori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targetvalidation.org/target/ENSG0000014151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hyperlink" Target="https://www.targetvalidation.org/evidence/ENSG00000141510/EFO_0000228" TargetMode="External"/><Relationship Id="rId4" Type="http://schemas.openxmlformats.org/officeDocument/2006/relationships/hyperlink" Target="http://www.targetvalidation.org/diseaset/EFO_000022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2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hyperlink" Target="https://docs.targetvalidation.org/getting-started/getting-started/disease-profile" TargetMode="External"/><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targetvalidation.org/disease/EFO_000068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targetvalidation.org/batch-search"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docs.targetvalidation.org/tutorials/python-client" TargetMode="External"/><Relationship Id="rId3" Type="http://schemas.openxmlformats.org/officeDocument/2006/relationships/hyperlink" Target="https://docs.targetvalidation.org/tutorials/rest-api" TargetMode="External"/><Relationship Id="rId7" Type="http://schemas.openxmlformats.org/officeDocument/2006/relationships/image" Target="../media/image72.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jpg"/></Relationships>
</file>

<file path=ppt/slides/_rels/slide36.xml.rels><?xml version="1.0" encoding="UTF-8" standalone="yes"?>
<Relationships xmlns="http://schemas.openxmlformats.org/package/2006/relationships"><Relationship Id="rId3" Type="http://schemas.openxmlformats.org/officeDocument/2006/relationships/hyperlink" Target="https://youtu.be/KQbfhwpeEvc"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21" Type="http://schemas.openxmlformats.org/officeDocument/2006/relationships/image" Target="../media/image101.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43.xml"/><Relationship Id="rId16" Type="http://schemas.openxmlformats.org/officeDocument/2006/relationships/image" Target="../media/image97.png"/><Relationship Id="rId20"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47.png"/><Relationship Id="rId4" Type="http://schemas.openxmlformats.org/officeDocument/2006/relationships/image" Target="../media/image85.png"/><Relationship Id="rId9" Type="http://schemas.openxmlformats.org/officeDocument/2006/relationships/image" Target="../media/image90.gif"/><Relationship Id="rId1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jpg"/><Relationship Id="rId4" Type="http://schemas.openxmlformats.org/officeDocument/2006/relationships/image" Target="../media/image104.jpg"/></Relationships>
</file>

<file path=ppt/slides/_rels/slide4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9.jp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3" Type="http://schemas.openxmlformats.org/officeDocument/2006/relationships/hyperlink" Target="https://api.opentargets.io/v3/platform/docs/swagger-u"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cttv.gsk.com/" TargetMode="Externa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4.xml.rels><?xml version="1.0" encoding="UTF-8" standalone="yes"?>
<Relationships xmlns="http://schemas.openxmlformats.org/package/2006/relationships"><Relationship Id="rId3" Type="http://schemas.openxmlformats.org/officeDocument/2006/relationships/hyperlink" Target="http://link.opentargets.io/" TargetMode="External"/><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hyperlink" Target="http://blog.opentargets.org/lin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targetvalidation.org/evidence/ENSG00000100941/EFO_0000305?view=sec:affected_pathway" TargetMode="External"/><Relationship Id="rId5" Type="http://schemas.openxmlformats.org/officeDocument/2006/relationships/image" Target="../media/image24.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6"/>
          <p:cNvSpPr txBox="1">
            <a:spLocks noGrp="1"/>
          </p:cNvSpPr>
          <p:nvPr>
            <p:ph type="ctrTitle"/>
          </p:nvPr>
        </p:nvSpPr>
        <p:spPr>
          <a:xfrm>
            <a:off x="47044" y="32325"/>
            <a:ext cx="8830911" cy="2333269"/>
          </a:xfrm>
          <a:prstGeom prst="rect">
            <a:avLst/>
          </a:prstGeom>
          <a:noFill/>
          <a:ln>
            <a:noFill/>
          </a:ln>
        </p:spPr>
        <p:txBody>
          <a:bodyPr spcFirstLastPara="1" wrap="square" lIns="91425" tIns="45700" rIns="91425" bIns="45700" anchor="ctr" anchorCtr="0">
            <a:noAutofit/>
          </a:bodyPr>
          <a:lstStyle/>
          <a:p>
            <a:pPr lvl="0">
              <a:buClr>
                <a:srgbClr val="FFFFFF"/>
              </a:buClr>
            </a:pPr>
            <a:r>
              <a:rPr lang="en-US" b="1" dirty="0">
                <a:solidFill>
                  <a:srgbClr val="FFFFFF"/>
                </a:solidFill>
                <a:latin typeface="Arial" panose="020B0604020202020204" pitchFamily="34" charset="0"/>
                <a:ea typeface="Helvetica Neue"/>
                <a:cs typeface="Arial" panose="020B0604020202020204" pitchFamily="34" charset="0"/>
                <a:sym typeface="Helvetica Neue"/>
              </a:rPr>
              <a:t>Open Targets: integrating genetics, omics and chemical data for drug discovery</a:t>
            </a:r>
            <a:endParaRPr dirty="0">
              <a:solidFill>
                <a:srgbClr val="FFFFFF"/>
              </a:solidFill>
              <a:latin typeface="Arial" panose="020B0604020202020204" pitchFamily="34" charset="0"/>
              <a:ea typeface="Helvetica Neue"/>
              <a:cs typeface="Arial" panose="020B0604020202020204" pitchFamily="34" charset="0"/>
              <a:sym typeface="Helvetica Neue"/>
            </a:endParaRPr>
          </a:p>
        </p:txBody>
      </p:sp>
      <p:sp>
        <p:nvSpPr>
          <p:cNvPr id="213" name="Google Shape;213;p46"/>
          <p:cNvSpPr txBox="1"/>
          <p:nvPr/>
        </p:nvSpPr>
        <p:spPr>
          <a:xfrm>
            <a:off x="47044" y="4091207"/>
            <a:ext cx="5702114" cy="2485938"/>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None/>
            </a:pPr>
            <a:r>
              <a:rPr lang="en-US" sz="3200" i="0" u="none" strike="noStrike" cap="none" dirty="0">
                <a:solidFill>
                  <a:srgbClr val="F4F0E2"/>
                </a:solidFill>
                <a:latin typeface="Arial" panose="020B0604020202020204" pitchFamily="34" charset="0"/>
                <a:ea typeface="Helvetica Neue"/>
                <a:cs typeface="Arial" panose="020B0604020202020204" pitchFamily="34" charset="0"/>
                <a:sym typeface="Helvetica Neue"/>
              </a:rPr>
              <a:t>Denise Carvalho-Silva, PhD</a:t>
            </a:r>
            <a:endParaRPr dirty="0">
              <a:latin typeface="Arial" panose="020B0604020202020204" pitchFamily="34" charset="0"/>
              <a:cs typeface="Arial" panose="020B0604020202020204" pitchFamily="34" charset="0"/>
            </a:endParaRPr>
          </a:p>
          <a:p>
            <a:pPr lvl="0">
              <a:lnSpc>
                <a:spcPct val="90000"/>
              </a:lnSpc>
              <a:spcBef>
                <a:spcPts val="400"/>
              </a:spcBef>
            </a:pPr>
            <a:r>
              <a:rPr lang="en-US" sz="2000" i="0" u="none" strike="noStrike" cap="none" dirty="0">
                <a:solidFill>
                  <a:srgbClr val="F4F0E2"/>
                </a:solidFill>
                <a:latin typeface="Arial" panose="020B0604020202020204" pitchFamily="34" charset="0"/>
                <a:ea typeface="Helvetica Neue"/>
                <a:cs typeface="Arial" panose="020B0604020202020204" pitchFamily="34" charset="0"/>
                <a:sym typeface="Helvetica Neue"/>
              </a:rPr>
              <a:t>EMBL-EBI | Open Targets</a:t>
            </a:r>
            <a:endParaRPr dirty="0">
              <a:latin typeface="Arial" panose="020B0604020202020204" pitchFamily="34" charset="0"/>
              <a:cs typeface="Arial" panose="020B0604020202020204" pitchFamily="34" charset="0"/>
            </a:endParaRPr>
          </a:p>
          <a:p>
            <a:pPr marL="0" marR="0" lvl="0" indent="0" algn="l" rtl="0">
              <a:lnSpc>
                <a:spcPct val="90000"/>
              </a:lnSpc>
              <a:spcBef>
                <a:spcPts val="400"/>
              </a:spcBef>
              <a:spcAft>
                <a:spcPts val="0"/>
              </a:spcAft>
              <a:buNone/>
            </a:pPr>
            <a:r>
              <a:rPr lang="en-US" sz="2000" i="0" u="none" strike="noStrike" cap="none" dirty="0" err="1">
                <a:solidFill>
                  <a:srgbClr val="F4F0E2"/>
                </a:solidFill>
                <a:latin typeface="Arial" panose="020B0604020202020204" pitchFamily="34" charset="0"/>
                <a:ea typeface="Helvetica Neue"/>
                <a:cs typeface="Arial" panose="020B0604020202020204" pitchFamily="34" charset="0"/>
                <a:sym typeface="Helvetica Neue"/>
              </a:rPr>
              <a:t>Wellcome</a:t>
            </a:r>
            <a:r>
              <a:rPr lang="en-US" sz="2000" i="0" u="none" strike="noStrike" cap="none" dirty="0">
                <a:solidFill>
                  <a:srgbClr val="F4F0E2"/>
                </a:solidFill>
                <a:latin typeface="Arial" panose="020B0604020202020204" pitchFamily="34" charset="0"/>
                <a:ea typeface="Helvetica Neue"/>
                <a:cs typeface="Arial" panose="020B0604020202020204" pitchFamily="34" charset="0"/>
                <a:sym typeface="Helvetica Neue"/>
              </a:rPr>
              <a:t> Genome Campus</a:t>
            </a:r>
            <a:endParaRPr dirty="0">
              <a:latin typeface="Arial" panose="020B0604020202020204" pitchFamily="34" charset="0"/>
              <a:cs typeface="Arial" panose="020B0604020202020204" pitchFamily="34" charset="0"/>
            </a:endParaRPr>
          </a:p>
          <a:p>
            <a:pPr marL="0" marR="0" lvl="0" indent="0" algn="l" rtl="0">
              <a:lnSpc>
                <a:spcPct val="90000"/>
              </a:lnSpc>
              <a:spcBef>
                <a:spcPts val="400"/>
              </a:spcBef>
              <a:spcAft>
                <a:spcPts val="0"/>
              </a:spcAft>
              <a:buNone/>
            </a:pPr>
            <a:r>
              <a:rPr lang="en-US" sz="2000" i="0" u="none" strike="noStrike" cap="none" dirty="0">
                <a:solidFill>
                  <a:srgbClr val="F4F0E2"/>
                </a:solidFill>
                <a:latin typeface="Arial" panose="020B0604020202020204" pitchFamily="34" charset="0"/>
                <a:ea typeface="Helvetica Neue"/>
                <a:cs typeface="Arial" panose="020B0604020202020204" pitchFamily="34" charset="0"/>
                <a:sym typeface="Helvetica Neue"/>
              </a:rPr>
              <a:t>United Kingdom</a:t>
            </a:r>
            <a:endParaRPr dirty="0">
              <a:latin typeface="Arial" panose="020B0604020202020204" pitchFamily="34" charset="0"/>
              <a:cs typeface="Arial" panose="020B0604020202020204" pitchFamily="34" charset="0"/>
            </a:endParaRPr>
          </a:p>
        </p:txBody>
      </p:sp>
      <p:sp>
        <p:nvSpPr>
          <p:cNvPr id="214" name="Google Shape;214;p46"/>
          <p:cNvSpPr/>
          <p:nvPr/>
        </p:nvSpPr>
        <p:spPr>
          <a:xfrm>
            <a:off x="47044" y="2365594"/>
            <a:ext cx="6754512" cy="78380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22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Winter Corporate School</a:t>
            </a:r>
          </a:p>
          <a:p>
            <a:pPr lvl="0">
              <a:lnSpc>
                <a:spcPct val="120000"/>
              </a:lnSpc>
            </a:pPr>
            <a:r>
              <a:rPr lang="en-US" sz="2200" dirty="0">
                <a:solidFill>
                  <a:schemeClr val="lt1"/>
                </a:solidFill>
                <a:latin typeface="Arial" panose="020B0604020202020204" pitchFamily="34" charset="0"/>
                <a:ea typeface="Helvetica Neue"/>
                <a:cs typeface="Arial" panose="020B0604020202020204" pitchFamily="34" charset="0"/>
                <a:sym typeface="Helvetica Neue"/>
              </a:rPr>
              <a:t>EMBL Predocs, </a:t>
            </a:r>
            <a:r>
              <a:rPr lang="en-US" sz="22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Heidelberg</a:t>
            </a:r>
          </a:p>
          <a:p>
            <a:pPr marL="0" marR="0" lvl="0" indent="0" algn="l" rtl="0">
              <a:lnSpc>
                <a:spcPct val="120000"/>
              </a:lnSpc>
              <a:spcBef>
                <a:spcPts val="0"/>
              </a:spcBef>
              <a:spcAft>
                <a:spcPts val="0"/>
              </a:spcAft>
              <a:buNone/>
            </a:pPr>
            <a:r>
              <a:rPr lang="en-US" sz="20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Sep </a:t>
            </a:r>
            <a:r>
              <a:rPr lang="en-US" sz="2000" dirty="0">
                <a:solidFill>
                  <a:schemeClr val="lt1"/>
                </a:solidFill>
                <a:latin typeface="Arial" panose="020B0604020202020204" pitchFamily="34" charset="0"/>
                <a:ea typeface="Helvetica Neue"/>
                <a:cs typeface="Arial" panose="020B0604020202020204" pitchFamily="34" charset="0"/>
                <a:sym typeface="Helvetica Neue"/>
              </a:rPr>
              <a:t>11</a:t>
            </a:r>
            <a:r>
              <a:rPr lang="en-US" sz="2000" b="0" i="0" u="none" strike="noStrike" cap="none" baseline="30000" dirty="0">
                <a:solidFill>
                  <a:schemeClr val="lt1"/>
                </a:solidFill>
                <a:latin typeface="Arial" panose="020B0604020202020204" pitchFamily="34" charset="0"/>
                <a:ea typeface="Helvetica Neue"/>
                <a:cs typeface="Arial" panose="020B0604020202020204" pitchFamily="34" charset="0"/>
                <a:sym typeface="Helvetica Neue"/>
              </a:rPr>
              <a:t>th</a:t>
            </a:r>
            <a:r>
              <a:rPr lang="en-US" sz="20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2019</a:t>
            </a:r>
            <a:endParaRPr sz="20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422394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2000" dirty="0">
              <a:ea typeface="Calibri"/>
              <a:sym typeface="Calibri"/>
            </a:endParaRPr>
          </a:p>
        </p:txBody>
      </p:sp>
      <p:sp>
        <p:nvSpPr>
          <p:cNvPr id="2" name="TextBox 1">
            <a:extLst>
              <a:ext uri="{FF2B5EF4-FFF2-40B4-BE49-F238E27FC236}">
                <a16:creationId xmlns:a16="http://schemas.microsoft.com/office/drawing/2014/main" id="{E0BC8D26-D3F6-0B49-811B-63E36055F907}"/>
              </a:ext>
            </a:extLst>
          </p:cNvPr>
          <p:cNvSpPr txBox="1"/>
          <p:nvPr/>
        </p:nvSpPr>
        <p:spPr>
          <a:xfrm>
            <a:off x="250025" y="832909"/>
            <a:ext cx="184731" cy="307777"/>
          </a:xfrm>
          <a:prstGeom prst="rect">
            <a:avLst/>
          </a:prstGeom>
          <a:solidFill>
            <a:schemeClr val="bg1"/>
          </a:solidFill>
        </p:spPr>
        <p:txBody>
          <a:bodyPr wrap="none" rtlCol="0">
            <a:spAutoFit/>
          </a:bodyPr>
          <a:lstStyle/>
          <a:p>
            <a:endParaRPr lang="en-US" dirty="0"/>
          </a:p>
        </p:txBody>
      </p:sp>
      <p:pic>
        <p:nvPicPr>
          <p:cNvPr id="6" name="Picture 5">
            <a:extLst>
              <a:ext uri="{FF2B5EF4-FFF2-40B4-BE49-F238E27FC236}">
                <a16:creationId xmlns:a16="http://schemas.microsoft.com/office/drawing/2014/main" id="{E5B83312-1C84-2244-BAA3-653EB537DDAE}"/>
              </a:ext>
            </a:extLst>
          </p:cNvPr>
          <p:cNvPicPr>
            <a:picLocks noChangeAspect="1"/>
          </p:cNvPicPr>
          <p:nvPr/>
        </p:nvPicPr>
        <p:blipFill rotWithShape="1">
          <a:blip r:embed="rId3"/>
          <a:srcRect r="57797"/>
          <a:stretch/>
        </p:blipFill>
        <p:spPr>
          <a:xfrm>
            <a:off x="3649459" y="1520874"/>
            <a:ext cx="2781539" cy="2545168"/>
          </a:xfrm>
          <a:prstGeom prst="rect">
            <a:avLst/>
          </a:prstGeom>
        </p:spPr>
      </p:pic>
      <p:pic>
        <p:nvPicPr>
          <p:cNvPr id="17" name="Picture 16">
            <a:extLst>
              <a:ext uri="{FF2B5EF4-FFF2-40B4-BE49-F238E27FC236}">
                <a16:creationId xmlns:a16="http://schemas.microsoft.com/office/drawing/2014/main" id="{B0954512-9AAB-8E42-9F06-065EEA2815C5}"/>
              </a:ext>
            </a:extLst>
          </p:cNvPr>
          <p:cNvPicPr>
            <a:picLocks noChangeAspect="1"/>
          </p:cNvPicPr>
          <p:nvPr/>
        </p:nvPicPr>
        <p:blipFill rotWithShape="1">
          <a:blip r:embed="rId3"/>
          <a:srcRect l="44576" r="10181"/>
          <a:stretch/>
        </p:blipFill>
        <p:spPr>
          <a:xfrm>
            <a:off x="5999053" y="2934900"/>
            <a:ext cx="2981843" cy="2545200"/>
          </a:xfrm>
          <a:prstGeom prst="rect">
            <a:avLst/>
          </a:prstGeom>
        </p:spPr>
      </p:pic>
      <p:sp>
        <p:nvSpPr>
          <p:cNvPr id="23" name="Oval 22">
            <a:extLst>
              <a:ext uri="{FF2B5EF4-FFF2-40B4-BE49-F238E27FC236}">
                <a16:creationId xmlns:a16="http://schemas.microsoft.com/office/drawing/2014/main" id="{80F66CF3-D575-1F49-8F55-F5B1A2FB1C1A}"/>
              </a:ext>
            </a:extLst>
          </p:cNvPr>
          <p:cNvSpPr/>
          <p:nvPr/>
        </p:nvSpPr>
        <p:spPr>
          <a:xfrm>
            <a:off x="147640" y="898663"/>
            <a:ext cx="385406" cy="3099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22CE57F-1154-9546-BE1E-737DB8E3D787}"/>
              </a:ext>
            </a:extLst>
          </p:cNvPr>
          <p:cNvPicPr>
            <a:picLocks noChangeAspect="1"/>
          </p:cNvPicPr>
          <p:nvPr/>
        </p:nvPicPr>
        <p:blipFill>
          <a:blip r:embed="rId4"/>
          <a:stretch>
            <a:fillRect/>
          </a:stretch>
        </p:blipFill>
        <p:spPr>
          <a:xfrm>
            <a:off x="340343" y="1523015"/>
            <a:ext cx="3117336" cy="3203133"/>
          </a:xfrm>
          <a:prstGeom prst="rect">
            <a:avLst/>
          </a:prstGeom>
        </p:spPr>
      </p:pic>
      <p:pic>
        <p:nvPicPr>
          <p:cNvPr id="13" name="Picture 12">
            <a:extLst>
              <a:ext uri="{FF2B5EF4-FFF2-40B4-BE49-F238E27FC236}">
                <a16:creationId xmlns:a16="http://schemas.microsoft.com/office/drawing/2014/main" id="{E5BAD7D4-CA1D-9348-9A8D-267056E14342}"/>
              </a:ext>
            </a:extLst>
          </p:cNvPr>
          <p:cNvPicPr>
            <a:picLocks noChangeAspect="1"/>
          </p:cNvPicPr>
          <p:nvPr/>
        </p:nvPicPr>
        <p:blipFill rotWithShape="1">
          <a:blip r:embed="rId5"/>
          <a:srcRect l="1266" t="2355" r="76120" b="83768"/>
          <a:stretch/>
        </p:blipFill>
        <p:spPr>
          <a:xfrm>
            <a:off x="7489975" y="807916"/>
            <a:ext cx="1404000" cy="643793"/>
          </a:xfrm>
          <a:prstGeom prst="rect">
            <a:avLst/>
          </a:prstGeom>
        </p:spPr>
      </p:pic>
      <p:sp>
        <p:nvSpPr>
          <p:cNvPr id="14" name="Title 8">
            <a:extLst>
              <a:ext uri="{FF2B5EF4-FFF2-40B4-BE49-F238E27FC236}">
                <a16:creationId xmlns:a16="http://schemas.microsoft.com/office/drawing/2014/main" id="{244BF906-9BEF-CC48-8EBD-B2170B7C913A}"/>
              </a:ext>
            </a:extLst>
          </p:cNvPr>
          <p:cNvSpPr txBox="1">
            <a:spLocks/>
          </p:cNvSpPr>
          <p:nvPr/>
        </p:nvSpPr>
        <p:spPr>
          <a:xfrm>
            <a:off x="-2" y="236416"/>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latin typeface="Arial" panose="020B0604020202020204" pitchFamily="34" charset="0"/>
                <a:ea typeface="Calibri"/>
                <a:cs typeface="Arial" panose="020B0604020202020204" pitchFamily="34" charset="0"/>
                <a:sym typeface="Calibri"/>
              </a:rPr>
              <a:t>Vieira-Braga et al (2019) </a:t>
            </a:r>
          </a:p>
        </p:txBody>
      </p:sp>
      <p:sp>
        <p:nvSpPr>
          <p:cNvPr id="15" name="TextBox 14">
            <a:extLst>
              <a:ext uri="{FF2B5EF4-FFF2-40B4-BE49-F238E27FC236}">
                <a16:creationId xmlns:a16="http://schemas.microsoft.com/office/drawing/2014/main" id="{B0E73E22-F8D3-F840-A9C5-C8044570913C}"/>
              </a:ext>
            </a:extLst>
          </p:cNvPr>
          <p:cNvSpPr txBox="1"/>
          <p:nvPr/>
        </p:nvSpPr>
        <p:spPr>
          <a:xfrm>
            <a:off x="147640" y="5102878"/>
            <a:ext cx="6921375" cy="2274341"/>
          </a:xfrm>
          <a:prstGeom prst="rect">
            <a:avLst/>
          </a:prstGeom>
          <a:noFill/>
        </p:spPr>
        <p:txBody>
          <a:bodyPr wrap="square" rtlCol="0">
            <a:spAutoFit/>
          </a:bodyPr>
          <a:lstStyle/>
          <a:p>
            <a:pPr algn="just">
              <a:lnSpc>
                <a:spcPct val="120000"/>
              </a:lnSpc>
            </a:pPr>
            <a:r>
              <a:rPr lang="en-US" sz="2000" dirty="0">
                <a:solidFill>
                  <a:srgbClr val="4F81BD"/>
                </a:solidFill>
                <a:latin typeface="Arial" panose="020B0604020202020204" pitchFamily="34" charset="0"/>
                <a:cs typeface="Arial" panose="020B0604020202020204" pitchFamily="34" charset="0"/>
              </a:rPr>
              <a:t>Asthmatic lungs</a:t>
            </a:r>
          </a:p>
          <a:p>
            <a:pPr marL="342900" indent="-342900" algn="just">
              <a:lnSpc>
                <a:spcPct val="120000"/>
              </a:lnSpc>
              <a:buClr>
                <a:srgbClr val="4F81BD"/>
              </a:buClr>
              <a:buFont typeface="Arial" panose="020B0604020202020204" pitchFamily="34" charset="0"/>
              <a:buChar char="•"/>
            </a:pPr>
            <a:r>
              <a:rPr lang="en-US" sz="2000" dirty="0">
                <a:solidFill>
                  <a:srgbClr val="4F81BD"/>
                </a:solidFill>
                <a:latin typeface="Arial" panose="020B0604020202020204" pitchFamily="34" charset="0"/>
                <a:cs typeface="Arial" panose="020B0604020202020204" pitchFamily="34" charset="0"/>
              </a:rPr>
              <a:t>New cell state that produces mucous</a:t>
            </a:r>
          </a:p>
          <a:p>
            <a:pPr marL="342900" indent="-342900" algn="just">
              <a:lnSpc>
                <a:spcPct val="120000"/>
              </a:lnSpc>
              <a:buClr>
                <a:srgbClr val="4F81BD"/>
              </a:buClr>
              <a:buFont typeface="Arial" panose="020B0604020202020204" pitchFamily="34" charset="0"/>
              <a:buChar char="•"/>
            </a:pPr>
            <a:r>
              <a:rPr lang="en-US" sz="2000" dirty="0">
                <a:solidFill>
                  <a:srgbClr val="4F81BD"/>
                </a:solidFill>
                <a:latin typeface="Arial" panose="020B0604020202020204" pitchFamily="34" charset="0"/>
                <a:cs typeface="Arial" panose="020B0604020202020204" pitchFamily="34" charset="0"/>
              </a:rPr>
              <a:t>More inflammatory Th2 cells</a:t>
            </a:r>
          </a:p>
          <a:p>
            <a:pPr marL="342900" indent="-342900" algn="just">
              <a:lnSpc>
                <a:spcPct val="120000"/>
              </a:lnSpc>
              <a:buClr>
                <a:srgbClr val="4F81BD"/>
              </a:buClr>
              <a:buFont typeface="Arial" panose="020B0604020202020204" pitchFamily="34" charset="0"/>
              <a:buChar char="•"/>
            </a:pPr>
            <a:r>
              <a:rPr lang="en-US" sz="2000" dirty="0">
                <a:solidFill>
                  <a:srgbClr val="4F81BD"/>
                </a:solidFill>
                <a:latin typeface="Arial" panose="020B0604020202020204" pitchFamily="34" charset="0"/>
                <a:cs typeface="Arial" panose="020B0604020202020204" pitchFamily="34" charset="0"/>
              </a:rPr>
              <a:t>Th2-dominant interactome</a:t>
            </a:r>
          </a:p>
          <a:p>
            <a:pPr marL="285750" indent="-285750" algn="just">
              <a:lnSpc>
                <a:spcPct val="120000"/>
              </a:lnSpc>
              <a:buFont typeface="Arial"/>
              <a:buChar char="•"/>
            </a:pPr>
            <a:endParaRPr lang="en-US" sz="2000" dirty="0">
              <a:solidFill>
                <a:srgbClr val="4F81BD"/>
              </a:solidFill>
              <a:latin typeface="Arial" panose="020B0604020202020204" pitchFamily="34" charset="0"/>
              <a:cs typeface="Arial" panose="020B0604020202020204" pitchFamily="34" charset="0"/>
            </a:endParaRPr>
          </a:p>
          <a:p>
            <a:pPr marL="285750" indent="-285750" algn="just">
              <a:lnSpc>
                <a:spcPct val="120000"/>
              </a:lnSpc>
              <a:buFont typeface="Arial"/>
              <a:buChar char="•"/>
            </a:pPr>
            <a:endParaRPr lang="en-US" sz="2000" dirty="0">
              <a:solidFill>
                <a:srgbClr val="4F81B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3141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409763" y="433545"/>
            <a:ext cx="8354890" cy="930447"/>
          </a:xfrm>
          <a:prstGeom prst="rect">
            <a:avLst/>
          </a:prstGeom>
        </p:spPr>
        <p:txBody>
          <a:bodyPr vert="horz" lIns="91440" tIns="45720" rIns="91440" bIns="45720" rtlCol="0" anchor="b">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defTabSz="914400">
              <a:lnSpc>
                <a:spcPct val="90000"/>
              </a:lnSpc>
              <a:spcAft>
                <a:spcPts val="600"/>
              </a:spcAft>
            </a:pPr>
            <a:r>
              <a:rPr lang="en-US" sz="4700" dirty="0">
                <a:solidFill>
                  <a:srgbClr val="FFFFFF"/>
                </a:solidFill>
                <a:latin typeface="+mj-lt"/>
                <a:cs typeface="+mj-cs"/>
                <a:sym typeface="Calibri"/>
              </a:rPr>
              <a:t>Data integration: Open Targets</a:t>
            </a:r>
          </a:p>
        </p:txBody>
      </p:sp>
      <p:pic>
        <p:nvPicPr>
          <p:cNvPr id="4" name="Picture 3">
            <a:extLst>
              <a:ext uri="{FF2B5EF4-FFF2-40B4-BE49-F238E27FC236}">
                <a16:creationId xmlns:a16="http://schemas.microsoft.com/office/drawing/2014/main" id="{0FBBE2C7-1A48-F347-B5AF-07DC26F503EF}"/>
              </a:ext>
            </a:extLst>
          </p:cNvPr>
          <p:cNvPicPr>
            <a:picLocks noChangeAspect="1"/>
          </p:cNvPicPr>
          <p:nvPr/>
        </p:nvPicPr>
        <p:blipFill>
          <a:blip r:embed="rId3"/>
          <a:stretch>
            <a:fillRect/>
          </a:stretch>
        </p:blipFill>
        <p:spPr>
          <a:xfrm>
            <a:off x="409763" y="1576545"/>
            <a:ext cx="4091938" cy="3979409"/>
          </a:xfrm>
          <a:prstGeom prst="rect">
            <a:avLst/>
          </a:prstGeom>
          <a:ln>
            <a:solidFill>
              <a:schemeClr val="bg1">
                <a:lumMod val="75000"/>
              </a:schemeClr>
            </a:solidFill>
          </a:ln>
        </p:spPr>
      </p:pic>
      <p:sp>
        <p:nvSpPr>
          <p:cNvPr id="8" name="Title 8">
            <a:extLst>
              <a:ext uri="{FF2B5EF4-FFF2-40B4-BE49-F238E27FC236}">
                <a16:creationId xmlns:a16="http://schemas.microsoft.com/office/drawing/2014/main" id="{4349BF3C-DE48-C945-AB52-F20CD84C3DE2}"/>
              </a:ext>
            </a:extLst>
          </p:cNvPr>
          <p:cNvSpPr txBox="1">
            <a:spLocks/>
          </p:cNvSpPr>
          <p:nvPr/>
        </p:nvSpPr>
        <p:spPr>
          <a:xfrm>
            <a:off x="0" y="242496"/>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latin typeface="Arial" panose="020B0604020202020204" pitchFamily="34" charset="0"/>
                <a:ea typeface="Calibri"/>
                <a:cs typeface="Arial" panose="020B0604020202020204" pitchFamily="34" charset="0"/>
                <a:sym typeface="Calibri"/>
              </a:rPr>
              <a:t>Data integration: web resources</a:t>
            </a:r>
          </a:p>
        </p:txBody>
      </p:sp>
      <p:sp>
        <p:nvSpPr>
          <p:cNvPr id="2" name="Rectangle 1">
            <a:extLst>
              <a:ext uri="{FF2B5EF4-FFF2-40B4-BE49-F238E27FC236}">
                <a16:creationId xmlns:a16="http://schemas.microsoft.com/office/drawing/2014/main" id="{50C8E5D9-30D4-7646-81ED-08D97646B43E}"/>
              </a:ext>
            </a:extLst>
          </p:cNvPr>
          <p:cNvSpPr/>
          <p:nvPr/>
        </p:nvSpPr>
        <p:spPr>
          <a:xfrm>
            <a:off x="-1" y="6078002"/>
            <a:ext cx="9143999" cy="369332"/>
          </a:xfrm>
          <a:prstGeom prst="rect">
            <a:avLst/>
          </a:prstGeom>
        </p:spPr>
        <p:txBody>
          <a:bodyPr wrap="square">
            <a:spAutoFit/>
          </a:bodyPr>
          <a:lstStyle/>
          <a:p>
            <a:pPr algn="ctr"/>
            <a:r>
              <a:rPr lang="en-US" sz="1800" dirty="0">
                <a:latin typeface="Arial" panose="020B0604020202020204" pitchFamily="34" charset="0"/>
                <a:cs typeface="Arial" panose="020B0604020202020204" pitchFamily="34" charset="0"/>
                <a:hlinkClick r:id="rId4"/>
              </a:rPr>
              <a:t>https://www.opentargets.org/resources/#open-targets-platform</a:t>
            </a:r>
            <a:endParaRPr lang="en-US"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2E1ADE9-AB8C-AE46-8CF2-BA807FD13779}"/>
              </a:ext>
            </a:extLst>
          </p:cNvPr>
          <p:cNvPicPr>
            <a:picLocks noChangeAspect="1"/>
          </p:cNvPicPr>
          <p:nvPr/>
        </p:nvPicPr>
        <p:blipFill>
          <a:blip r:embed="rId5"/>
          <a:stretch>
            <a:fillRect/>
          </a:stretch>
        </p:blipFill>
        <p:spPr>
          <a:xfrm>
            <a:off x="4672715" y="1597004"/>
            <a:ext cx="4091938" cy="3958950"/>
          </a:xfrm>
          <a:prstGeom prst="rect">
            <a:avLst/>
          </a:prstGeom>
          <a:ln>
            <a:solidFill>
              <a:schemeClr val="bg1">
                <a:lumMod val="75000"/>
              </a:schemeClr>
            </a:solidFill>
          </a:ln>
        </p:spPr>
      </p:pic>
    </p:spTree>
    <p:extLst>
      <p:ext uri="{BB962C8B-B14F-4D97-AF65-F5344CB8AC3E}">
        <p14:creationId xmlns:p14="http://schemas.microsoft.com/office/powerpoint/2010/main" val="238371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56" descr="Screen Shot 2017-06-09 at 11.12.15.png"/>
          <p:cNvPicPr preferRelativeResize="0"/>
          <p:nvPr/>
        </p:nvPicPr>
        <p:blipFill rotWithShape="1">
          <a:blip r:embed="rId3">
            <a:alphaModFix/>
          </a:blip>
          <a:srcRect l="72518" t="8089" r="2837" b="11999"/>
          <a:stretch/>
        </p:blipFill>
        <p:spPr>
          <a:xfrm>
            <a:off x="28683531" y="37607828"/>
            <a:ext cx="1374636" cy="1367998"/>
          </a:xfrm>
          <a:prstGeom prst="rect">
            <a:avLst/>
          </a:prstGeom>
          <a:noFill/>
          <a:ln>
            <a:noFill/>
          </a:ln>
        </p:spPr>
      </p:pic>
      <p:pic>
        <p:nvPicPr>
          <p:cNvPr id="349" name="Google Shape;349;p56" descr="Screen Shot 2017-06-09 at 11.12.15.png"/>
          <p:cNvPicPr preferRelativeResize="0"/>
          <p:nvPr/>
        </p:nvPicPr>
        <p:blipFill rotWithShape="1">
          <a:blip r:embed="rId3">
            <a:alphaModFix/>
          </a:blip>
          <a:srcRect l="37564" t="8089" r="37761" b="11999"/>
          <a:stretch/>
        </p:blipFill>
        <p:spPr>
          <a:xfrm>
            <a:off x="27027309" y="37607828"/>
            <a:ext cx="1376280" cy="1367998"/>
          </a:xfrm>
          <a:prstGeom prst="rect">
            <a:avLst/>
          </a:prstGeom>
          <a:noFill/>
          <a:ln>
            <a:noFill/>
          </a:ln>
        </p:spPr>
      </p:pic>
      <p:pic>
        <p:nvPicPr>
          <p:cNvPr id="350" name="Google Shape;350;p56" descr="Screen Shot 2017-06-09 at 11.12.15.png"/>
          <p:cNvPicPr preferRelativeResize="0"/>
          <p:nvPr/>
        </p:nvPicPr>
        <p:blipFill rotWithShape="1">
          <a:blip r:embed="rId3">
            <a:alphaModFix/>
          </a:blip>
          <a:srcRect l="2738" t="8089" r="72437" b="11999"/>
          <a:stretch/>
        </p:blipFill>
        <p:spPr>
          <a:xfrm>
            <a:off x="25362744" y="37607828"/>
            <a:ext cx="1384623" cy="1367998"/>
          </a:xfrm>
          <a:prstGeom prst="rect">
            <a:avLst/>
          </a:prstGeom>
          <a:noFill/>
          <a:ln>
            <a:noFill/>
          </a:ln>
        </p:spPr>
      </p:pic>
      <p:pic>
        <p:nvPicPr>
          <p:cNvPr id="351" name="Google Shape;351;p56" descr="Screen Shot 2017-06-09 at 11.12.15.png"/>
          <p:cNvPicPr preferRelativeResize="0"/>
          <p:nvPr/>
        </p:nvPicPr>
        <p:blipFill rotWithShape="1">
          <a:blip r:embed="rId3">
            <a:alphaModFix/>
          </a:blip>
          <a:srcRect l="72518" t="8089" r="2837" b="11999"/>
          <a:stretch/>
        </p:blipFill>
        <p:spPr>
          <a:xfrm>
            <a:off x="28835931" y="37760228"/>
            <a:ext cx="1374636" cy="1367998"/>
          </a:xfrm>
          <a:prstGeom prst="rect">
            <a:avLst/>
          </a:prstGeom>
          <a:noFill/>
          <a:ln>
            <a:noFill/>
          </a:ln>
        </p:spPr>
      </p:pic>
      <p:pic>
        <p:nvPicPr>
          <p:cNvPr id="352" name="Google Shape;352;p56" descr="Screen Shot 2017-06-09 at 11.12.15.png"/>
          <p:cNvPicPr preferRelativeResize="0"/>
          <p:nvPr/>
        </p:nvPicPr>
        <p:blipFill rotWithShape="1">
          <a:blip r:embed="rId3">
            <a:alphaModFix/>
          </a:blip>
          <a:srcRect l="37564" t="8089" r="37761" b="11999"/>
          <a:stretch/>
        </p:blipFill>
        <p:spPr>
          <a:xfrm>
            <a:off x="27179709" y="37760228"/>
            <a:ext cx="1376280" cy="1367998"/>
          </a:xfrm>
          <a:prstGeom prst="rect">
            <a:avLst/>
          </a:prstGeom>
          <a:noFill/>
          <a:ln>
            <a:noFill/>
          </a:ln>
        </p:spPr>
      </p:pic>
      <p:pic>
        <p:nvPicPr>
          <p:cNvPr id="353" name="Google Shape;353;p56" descr="Screen Shot 2017-06-09 at 11.12.15.png"/>
          <p:cNvPicPr preferRelativeResize="0"/>
          <p:nvPr/>
        </p:nvPicPr>
        <p:blipFill rotWithShape="1">
          <a:blip r:embed="rId3">
            <a:alphaModFix/>
          </a:blip>
          <a:srcRect l="2738" t="8089" r="72437" b="11999"/>
          <a:stretch/>
        </p:blipFill>
        <p:spPr>
          <a:xfrm>
            <a:off x="25515144" y="37760228"/>
            <a:ext cx="1384623" cy="1367998"/>
          </a:xfrm>
          <a:prstGeom prst="rect">
            <a:avLst/>
          </a:prstGeom>
          <a:noFill/>
          <a:ln>
            <a:noFill/>
          </a:ln>
        </p:spPr>
      </p:pic>
      <p:pic>
        <p:nvPicPr>
          <p:cNvPr id="354" name="Google Shape;354;p56" descr="Screen Shot 2017-06-09 at 11.12.15.png"/>
          <p:cNvPicPr preferRelativeResize="0"/>
          <p:nvPr/>
        </p:nvPicPr>
        <p:blipFill rotWithShape="1">
          <a:blip r:embed="rId3">
            <a:alphaModFix/>
          </a:blip>
          <a:srcRect l="2738" t="8089" r="72437" b="11999"/>
          <a:stretch/>
        </p:blipFill>
        <p:spPr>
          <a:xfrm>
            <a:off x="25667544" y="37912628"/>
            <a:ext cx="1384623" cy="1367998"/>
          </a:xfrm>
          <a:prstGeom prst="rect">
            <a:avLst/>
          </a:prstGeom>
          <a:noFill/>
          <a:ln>
            <a:noFill/>
          </a:ln>
        </p:spPr>
      </p:pic>
      <p:pic>
        <p:nvPicPr>
          <p:cNvPr id="355" name="Google Shape;355;p56" descr="data_model.png"/>
          <p:cNvPicPr preferRelativeResize="0"/>
          <p:nvPr/>
        </p:nvPicPr>
        <p:blipFill rotWithShape="1">
          <a:blip r:embed="rId4">
            <a:alphaModFix/>
          </a:blip>
          <a:srcRect t="3258" b="5799"/>
          <a:stretch/>
        </p:blipFill>
        <p:spPr>
          <a:xfrm>
            <a:off x="2098544" y="2161849"/>
            <a:ext cx="4946912" cy="2766129"/>
          </a:xfrm>
          <a:prstGeom prst="rect">
            <a:avLst/>
          </a:prstGeom>
          <a:noFill/>
          <a:ln>
            <a:noFill/>
          </a:ln>
        </p:spPr>
      </p:pic>
      <p:sp>
        <p:nvSpPr>
          <p:cNvPr id="356" name="Google Shape;356;p56"/>
          <p:cNvSpPr txBox="1"/>
          <p:nvPr/>
        </p:nvSpPr>
        <p:spPr>
          <a:xfrm>
            <a:off x="878440" y="4907938"/>
            <a:ext cx="3314700"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dirty="0">
                <a:solidFill>
                  <a:srgbClr val="4F81BD"/>
                </a:solidFill>
                <a:latin typeface="Arial" panose="020B0604020202020204" pitchFamily="34" charset="0"/>
                <a:ea typeface="Helvetica Neue"/>
                <a:cs typeface="Arial" panose="020B0604020202020204" pitchFamily="34" charset="0"/>
                <a:sym typeface="Helvetica Neue"/>
              </a:rPr>
              <a:t>Target</a:t>
            </a:r>
          </a:p>
          <a:p>
            <a:pPr marL="0" marR="0" lvl="0" indent="0" algn="ctr" rtl="0">
              <a:lnSpc>
                <a:spcPct val="150000"/>
              </a:lnSpc>
              <a:spcBef>
                <a:spcPts val="0"/>
              </a:spcBef>
              <a:spcAft>
                <a:spcPts val="0"/>
              </a:spcAft>
              <a:buNone/>
            </a:pPr>
            <a:r>
              <a:rPr lang="en-US" dirty="0">
                <a:solidFill>
                  <a:srgbClr val="4F81BD"/>
                </a:solidFill>
                <a:latin typeface="Arial" panose="020B0604020202020204" pitchFamily="34" charset="0"/>
                <a:ea typeface="Helvetica Neue"/>
                <a:cs typeface="Arial" panose="020B0604020202020204" pitchFamily="34" charset="0"/>
                <a:sym typeface="Helvetica Neue"/>
              </a:rPr>
              <a:t>(protein and non-protein coding genes)</a:t>
            </a:r>
            <a:endParaRPr dirty="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357" name="Google Shape;357;p56"/>
          <p:cNvSpPr txBox="1"/>
          <p:nvPr/>
        </p:nvSpPr>
        <p:spPr>
          <a:xfrm>
            <a:off x="5700819" y="4939358"/>
            <a:ext cx="1748275"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dirty="0">
                <a:solidFill>
                  <a:srgbClr val="4F81BD"/>
                </a:solidFill>
                <a:latin typeface="Arial" panose="020B0604020202020204" pitchFamily="34" charset="0"/>
                <a:ea typeface="Helvetica Neue"/>
                <a:cs typeface="Arial" panose="020B0604020202020204" pitchFamily="34" charset="0"/>
                <a:sym typeface="Helvetica Neue"/>
              </a:rPr>
              <a:t>Disease</a:t>
            </a:r>
          </a:p>
          <a:p>
            <a:pPr marL="0" marR="0" lvl="0" indent="0" algn="ctr" rtl="0">
              <a:lnSpc>
                <a:spcPct val="150000"/>
              </a:lnSpc>
              <a:spcBef>
                <a:spcPts val="0"/>
              </a:spcBef>
              <a:spcAft>
                <a:spcPts val="0"/>
              </a:spcAft>
              <a:buNone/>
            </a:pPr>
            <a:r>
              <a:rPr lang="en-US" dirty="0">
                <a:solidFill>
                  <a:srgbClr val="4F81BD"/>
                </a:solidFill>
                <a:latin typeface="Arial" panose="020B0604020202020204" pitchFamily="34" charset="0"/>
                <a:ea typeface="Helvetica Neue"/>
                <a:cs typeface="Arial" panose="020B0604020202020204" pitchFamily="34" charset="0"/>
                <a:sym typeface="Helvetica Neue"/>
              </a:rPr>
              <a:t>(rare and common)</a:t>
            </a:r>
            <a:endParaRPr dirty="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358" name="Google Shape;358;p56"/>
          <p:cNvSpPr txBox="1"/>
          <p:nvPr/>
        </p:nvSpPr>
        <p:spPr>
          <a:xfrm>
            <a:off x="3187073" y="1092611"/>
            <a:ext cx="2825592"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dirty="0">
                <a:solidFill>
                  <a:srgbClr val="4F81BD"/>
                </a:solidFill>
                <a:latin typeface="Arial" panose="020B0604020202020204" pitchFamily="34" charset="0"/>
                <a:ea typeface="Helvetica Neue"/>
                <a:cs typeface="Arial" panose="020B0604020202020204" pitchFamily="34" charset="0"/>
                <a:sym typeface="Helvetica Neue"/>
              </a:rPr>
              <a:t>Evidence</a:t>
            </a:r>
          </a:p>
          <a:p>
            <a:pPr marL="0" marR="0" lvl="0" indent="0" algn="ctr" rtl="0">
              <a:lnSpc>
                <a:spcPct val="150000"/>
              </a:lnSpc>
              <a:spcBef>
                <a:spcPts val="0"/>
              </a:spcBef>
              <a:spcAft>
                <a:spcPts val="0"/>
              </a:spcAft>
              <a:buNone/>
            </a:pPr>
            <a:r>
              <a:rPr lang="en-US" dirty="0">
                <a:solidFill>
                  <a:srgbClr val="4F81BD"/>
                </a:solidFill>
                <a:latin typeface="Arial" panose="020B0604020202020204" pitchFamily="34" charset="0"/>
                <a:ea typeface="Helvetica Neue"/>
                <a:cs typeface="Arial" panose="020B0604020202020204" pitchFamily="34" charset="0"/>
                <a:sym typeface="Helvetica Neue"/>
              </a:rPr>
              <a:t>(variants, drugs, literature, </a:t>
            </a:r>
            <a:r>
              <a:rPr lang="en-US" dirty="0" err="1">
                <a:solidFill>
                  <a:srgbClr val="4F81BD"/>
                </a:solidFill>
                <a:latin typeface="Arial" panose="020B0604020202020204" pitchFamily="34" charset="0"/>
                <a:ea typeface="Helvetica Neue"/>
                <a:cs typeface="Arial" panose="020B0604020202020204" pitchFamily="34" charset="0"/>
                <a:sym typeface="Helvetica Neue"/>
              </a:rPr>
              <a:t>etc</a:t>
            </a:r>
            <a:r>
              <a:rPr lang="en-US" dirty="0">
                <a:solidFill>
                  <a:srgbClr val="4F81BD"/>
                </a:solidFill>
                <a:latin typeface="Arial" panose="020B0604020202020204" pitchFamily="34" charset="0"/>
                <a:ea typeface="Helvetica Neue"/>
                <a:cs typeface="Arial" panose="020B0604020202020204" pitchFamily="34" charset="0"/>
                <a:sym typeface="Helvetica Neue"/>
              </a:rPr>
              <a:t>)</a:t>
            </a:r>
            <a:endParaRPr dirty="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359" name="Google Shape;359;p56"/>
          <p:cNvSpPr txBox="1"/>
          <p:nvPr/>
        </p:nvSpPr>
        <p:spPr>
          <a:xfrm>
            <a:off x="2098544" y="6210978"/>
            <a:ext cx="4802337"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u="sng" dirty="0">
                <a:solidFill>
                  <a:schemeClr val="hlink"/>
                </a:solidFill>
                <a:latin typeface="Arial" panose="020B0604020202020204" pitchFamily="34" charset="0"/>
                <a:ea typeface="Helvetica Neue"/>
                <a:cs typeface="Arial" panose="020B0604020202020204" pitchFamily="34" charset="0"/>
                <a:sym typeface="Helvetica Neue"/>
                <a:hlinkClick r:id="rId5"/>
              </a:rPr>
              <a:t>https://www.targetvalidation.org</a:t>
            </a:r>
            <a:endParaRPr sz="1800" dirty="0">
              <a:solidFill>
                <a:srgbClr val="0000FF"/>
              </a:solidFill>
              <a:latin typeface="Arial" panose="020B0604020202020204" pitchFamily="34" charset="0"/>
              <a:ea typeface="Helvetica Neue"/>
              <a:cs typeface="Arial" panose="020B0604020202020204" pitchFamily="34" charset="0"/>
              <a:sym typeface="Helvetica Neue"/>
            </a:endParaRPr>
          </a:p>
          <a:p>
            <a:pPr marL="0" marR="0" lvl="0" indent="0" algn="ctr" rtl="0">
              <a:spcBef>
                <a:spcPts val="0"/>
              </a:spcBef>
              <a:spcAft>
                <a:spcPts val="0"/>
              </a:spcAft>
              <a:buNone/>
            </a:pPr>
            <a:endParaRPr sz="2400" dirty="0">
              <a:solidFill>
                <a:srgbClr val="0000FF"/>
              </a:solidFill>
              <a:latin typeface="Arial" panose="020B0604020202020204" pitchFamily="34" charset="0"/>
              <a:ea typeface="Helvetica Neue"/>
              <a:cs typeface="Arial" panose="020B0604020202020204" pitchFamily="34" charset="0"/>
              <a:sym typeface="Helvetica Neue"/>
            </a:endParaRPr>
          </a:p>
        </p:txBody>
      </p:sp>
      <p:sp>
        <p:nvSpPr>
          <p:cNvPr id="360" name="Google Shape;360;p56"/>
          <p:cNvSpPr/>
          <p:nvPr/>
        </p:nvSpPr>
        <p:spPr>
          <a:xfrm>
            <a:off x="5957379" y="4297301"/>
            <a:ext cx="141118" cy="220594"/>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Calibri"/>
              <a:cs typeface="Arial" panose="020B0604020202020204" pitchFamily="34" charset="0"/>
              <a:sym typeface="Calibri"/>
            </a:endParaRPr>
          </a:p>
        </p:txBody>
      </p:sp>
      <p:sp>
        <p:nvSpPr>
          <p:cNvPr id="16" name="Rectangle 15">
            <a:extLst>
              <a:ext uri="{FF2B5EF4-FFF2-40B4-BE49-F238E27FC236}">
                <a16:creationId xmlns:a16="http://schemas.microsoft.com/office/drawing/2014/main" id="{06E31D11-8F5F-114A-8F34-D0AAF455AA20}"/>
              </a:ext>
            </a:extLst>
          </p:cNvPr>
          <p:cNvSpPr/>
          <p:nvPr/>
        </p:nvSpPr>
        <p:spPr>
          <a:xfrm>
            <a:off x="0" y="115755"/>
            <a:ext cx="9143999" cy="763094"/>
          </a:xfrm>
          <a:prstGeom prst="rect">
            <a:avLst/>
          </a:prstGeom>
        </p:spPr>
        <p:txBody>
          <a:bodyPr wrap="square">
            <a:spAutoFit/>
          </a:bodyPr>
          <a:lstStyle/>
          <a:p>
            <a:pPr algn="ctr">
              <a:lnSpc>
                <a:spcPct val="120000"/>
              </a:lnSpc>
              <a:spcAft>
                <a:spcPts val="1800"/>
              </a:spcAft>
            </a:pPr>
            <a:r>
              <a:rPr lang="en-US" sz="4000" dirty="0">
                <a:solidFill>
                  <a:srgbClr val="0091EB"/>
                </a:solidFill>
                <a:latin typeface="Arial" panose="020B0604020202020204" pitchFamily="34" charset="0"/>
                <a:cs typeface="Arial" panose="020B0604020202020204" pitchFamily="34" charset="0"/>
              </a:rPr>
              <a:t>Open Targets Platform: data model</a:t>
            </a:r>
          </a:p>
        </p:txBody>
      </p:sp>
    </p:spTree>
    <p:extLst>
      <p:ext uri="{BB962C8B-B14F-4D97-AF65-F5344CB8AC3E}">
        <p14:creationId xmlns:p14="http://schemas.microsoft.com/office/powerpoint/2010/main" val="123763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p:cNvSpPr txBox="1">
            <a:spLocks/>
          </p:cNvSpPr>
          <p:nvPr/>
        </p:nvSpPr>
        <p:spPr>
          <a:xfrm>
            <a:off x="12526" y="254723"/>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latin typeface="Arial" panose="020B0604020202020204" pitchFamily="34" charset="0"/>
                <a:cs typeface="Arial" panose="020B0604020202020204" pitchFamily="34" charset="0"/>
              </a:rPr>
              <a:t>What is a target?</a:t>
            </a:r>
          </a:p>
        </p:txBody>
      </p:sp>
      <p:sp>
        <p:nvSpPr>
          <p:cNvPr id="2" name="Rectangle 1"/>
          <p:cNvSpPr/>
          <p:nvPr/>
        </p:nvSpPr>
        <p:spPr>
          <a:xfrm>
            <a:off x="137566" y="5435148"/>
            <a:ext cx="9144000" cy="1668342"/>
          </a:xfrm>
          <a:prstGeom prst="rect">
            <a:avLst/>
          </a:prstGeom>
        </p:spPr>
        <p:txBody>
          <a:bodyPr wrap="square">
            <a:spAutoFit/>
          </a:bodyPr>
          <a:lstStyle/>
          <a:p>
            <a:pPr>
              <a:lnSpc>
                <a:spcPct val="200000"/>
              </a:lnSpc>
            </a:pPr>
            <a:r>
              <a:rPr lang="en-US" sz="1800" dirty="0">
                <a:solidFill>
                  <a:schemeClr val="bg1">
                    <a:lumMod val="65000"/>
                  </a:schemeClr>
                </a:solidFill>
                <a:latin typeface="Arial" panose="020B0604020202020204" pitchFamily="34" charset="0"/>
                <a:cs typeface="Arial" panose="020B0604020202020204" pitchFamily="34" charset="0"/>
                <a:hlinkClick r:id="" action="ppaction://noaction"/>
              </a:rPr>
              <a:t>https://www.targetvalidation.org/target/ENSG00000255248</a:t>
            </a:r>
          </a:p>
          <a:p>
            <a:pPr>
              <a:lnSpc>
                <a:spcPct val="200000"/>
              </a:lnSpc>
            </a:pPr>
            <a:r>
              <a:rPr lang="en-US" sz="1800" dirty="0">
                <a:solidFill>
                  <a:schemeClr val="bg1">
                    <a:lumMod val="65000"/>
                  </a:schemeClr>
                </a:solidFill>
                <a:latin typeface="Arial" panose="020B0604020202020204" pitchFamily="34" charset="0"/>
                <a:cs typeface="Arial" panose="020B0604020202020204" pitchFamily="34" charset="0"/>
                <a:hlinkClick r:id="" action="ppaction://noaction"/>
              </a:rPr>
              <a:t>https://www.targetvalidation.org/target/ENSG00000175482?view=sec:genome_browser</a:t>
            </a:r>
            <a:endParaRPr lang="en-US" sz="1800" dirty="0">
              <a:solidFill>
                <a:schemeClr val="bg1">
                  <a:lumMod val="65000"/>
                </a:schemeClr>
              </a:solidFill>
              <a:latin typeface="Arial" panose="020B0604020202020204" pitchFamily="34" charset="0"/>
              <a:cs typeface="Arial" panose="020B0604020202020204" pitchFamily="34" charset="0"/>
            </a:endParaRPr>
          </a:p>
          <a:p>
            <a:pPr>
              <a:lnSpc>
                <a:spcPct val="200000"/>
              </a:lnSpc>
            </a:pPr>
            <a:endParaRPr lang="en-US" sz="1800" dirty="0">
              <a:solidFill>
                <a:schemeClr val="bg1">
                  <a:lumMod val="65000"/>
                </a:schemeClr>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8C39BCC-B14E-2642-911A-99CBF97BAB78}"/>
              </a:ext>
            </a:extLst>
          </p:cNvPr>
          <p:cNvGrpSpPr>
            <a:grpSpLocks noChangeAspect="1"/>
          </p:cNvGrpSpPr>
          <p:nvPr/>
        </p:nvGrpSpPr>
        <p:grpSpPr>
          <a:xfrm>
            <a:off x="453450" y="1429576"/>
            <a:ext cx="2193707" cy="1317600"/>
            <a:chOff x="5064411" y="4419114"/>
            <a:chExt cx="3991828" cy="2396420"/>
          </a:xfrm>
        </p:grpSpPr>
        <p:pic>
          <p:nvPicPr>
            <p:cNvPr id="5" name="Picture 4" descr="data_model.png"/>
            <p:cNvPicPr>
              <a:picLocks noChangeAspect="1"/>
            </p:cNvPicPr>
            <p:nvPr/>
          </p:nvPicPr>
          <p:blipFill rotWithShape="1">
            <a:blip r:embed="rId3">
              <a:alphaModFix/>
              <a:extLst>
                <a:ext uri="{28A0092B-C50C-407E-A947-70E740481C1C}">
                  <a14:useLocalDpi xmlns:a14="http://schemas.microsoft.com/office/drawing/2010/main" val="0"/>
                </a:ext>
              </a:extLst>
            </a:blip>
            <a:srcRect t="55294" r="79778"/>
            <a:stretch/>
          </p:blipFill>
          <p:spPr>
            <a:xfrm>
              <a:off x="5064411" y="5719795"/>
              <a:ext cx="794530" cy="1079998"/>
            </a:xfrm>
            <a:prstGeom prst="rect">
              <a:avLst/>
            </a:prstGeom>
          </p:spPr>
        </p:pic>
        <p:pic>
          <p:nvPicPr>
            <p:cNvPr id="6" name="Picture 5" descr="data_model.png"/>
            <p:cNvPicPr>
              <a:picLocks noChangeAspect="1"/>
            </p:cNvPicPr>
            <p:nvPr/>
          </p:nvPicPr>
          <p:blipFill rotWithShape="1">
            <a:blip r:embed="rId3">
              <a:alphaModFix amt="30000"/>
              <a:extLst>
                <a:ext uri="{28A0092B-C50C-407E-A947-70E740481C1C}">
                  <a14:useLocalDpi xmlns:a14="http://schemas.microsoft.com/office/drawing/2010/main" val="0"/>
                </a:ext>
              </a:extLst>
            </a:blip>
            <a:srcRect l="18719"/>
            <a:stretch/>
          </p:blipFill>
          <p:spPr>
            <a:xfrm>
              <a:off x="5888253" y="4419114"/>
              <a:ext cx="3167986" cy="2396420"/>
            </a:xfrm>
            <a:prstGeom prst="rect">
              <a:avLst/>
            </a:prstGeom>
          </p:spPr>
        </p:pic>
        <p:sp>
          <p:nvSpPr>
            <p:cNvPr id="8" name="Rectangle 7"/>
            <p:cNvSpPr/>
            <p:nvPr/>
          </p:nvSpPr>
          <p:spPr>
            <a:xfrm>
              <a:off x="8176317" y="6127409"/>
              <a:ext cx="141118" cy="220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Shape 236"/>
          <p:cNvSpPr/>
          <p:nvPr/>
        </p:nvSpPr>
        <p:spPr>
          <a:xfrm>
            <a:off x="890084" y="3299319"/>
            <a:ext cx="1198976" cy="1198976"/>
          </a:xfrm>
          <a:prstGeom prst="ellipse">
            <a:avLst/>
          </a:prstGeom>
          <a:solidFill>
            <a:srgbClr val="3E7F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237"/>
          <p:cNvSpPr/>
          <p:nvPr/>
        </p:nvSpPr>
        <p:spPr>
          <a:xfrm>
            <a:off x="1065670" y="3474905"/>
            <a:ext cx="847804" cy="847804"/>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Arial" panose="020B0604020202020204" pitchFamily="34" charset="0"/>
                <a:ea typeface="Helvetica Neue"/>
                <a:cs typeface="Arial" panose="020B0604020202020204" pitchFamily="34" charset="0"/>
                <a:sym typeface="Helvetica Neue"/>
              </a:rPr>
              <a:t>27K</a:t>
            </a:r>
            <a:endParaRPr dirty="0">
              <a:latin typeface="Arial" panose="020B0604020202020204" pitchFamily="34" charset="0"/>
              <a:cs typeface="Arial" panose="020B0604020202020204" pitchFamily="34" charset="0"/>
            </a:endParaRPr>
          </a:p>
          <a:p>
            <a:pPr marL="0" marR="0" lvl="0" indent="0" algn="ctr" rtl="0">
              <a:lnSpc>
                <a:spcPct val="90000"/>
              </a:lnSpc>
              <a:spcBef>
                <a:spcPts val="560"/>
              </a:spcBef>
              <a:spcAft>
                <a:spcPts val="0"/>
              </a:spcAft>
              <a:buNone/>
            </a:pPr>
            <a:r>
              <a:rPr lang="en-US" sz="1600" dirty="0">
                <a:solidFill>
                  <a:schemeClr val="lt1"/>
                </a:solidFill>
                <a:latin typeface="Arial" panose="020B0604020202020204" pitchFamily="34" charset="0"/>
                <a:ea typeface="Helvetica Neue"/>
                <a:cs typeface="Arial" panose="020B0604020202020204" pitchFamily="34" charset="0"/>
                <a:sym typeface="Helvetica Neue"/>
              </a:rPr>
              <a:t>targets</a:t>
            </a:r>
            <a:endParaRPr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E41ADE61-D689-814D-8A35-2B06341B783F}"/>
              </a:ext>
            </a:extLst>
          </p:cNvPr>
          <p:cNvPicPr>
            <a:picLocks noChangeAspect="1"/>
          </p:cNvPicPr>
          <p:nvPr/>
        </p:nvPicPr>
        <p:blipFill rotWithShape="1">
          <a:blip r:embed="rId4"/>
          <a:srcRect l="1505" r="51789" b="30735"/>
          <a:stretch/>
        </p:blipFill>
        <p:spPr>
          <a:xfrm>
            <a:off x="3458849" y="1397723"/>
            <a:ext cx="5356539" cy="3350374"/>
          </a:xfrm>
          <a:prstGeom prst="rect">
            <a:avLst/>
          </a:prstGeom>
          <a:ln>
            <a:solidFill>
              <a:schemeClr val="bg1">
                <a:lumMod val="75000"/>
              </a:schemeClr>
            </a:solidFill>
          </a:ln>
        </p:spPr>
      </p:pic>
      <p:sp>
        <p:nvSpPr>
          <p:cNvPr id="13" name="TextBox 12">
            <a:extLst>
              <a:ext uri="{FF2B5EF4-FFF2-40B4-BE49-F238E27FC236}">
                <a16:creationId xmlns:a16="http://schemas.microsoft.com/office/drawing/2014/main" id="{440A35F3-1AC5-BF43-90C0-3DF4BB66FCE5}"/>
              </a:ext>
            </a:extLst>
          </p:cNvPr>
          <p:cNvSpPr txBox="1"/>
          <p:nvPr/>
        </p:nvSpPr>
        <p:spPr>
          <a:xfrm>
            <a:off x="137566" y="4921558"/>
            <a:ext cx="6925540" cy="509627"/>
          </a:xfrm>
          <a:prstGeom prst="rect">
            <a:avLst/>
          </a:prstGeom>
          <a:noFill/>
        </p:spPr>
        <p:txBody>
          <a:bodyPr wrap="square" rtlCol="0">
            <a:spAutoFit/>
          </a:bodyPr>
          <a:lstStyle/>
          <a:p>
            <a:pPr algn="just">
              <a:lnSpc>
                <a:spcPct val="120000"/>
              </a:lnSpc>
            </a:pPr>
            <a:r>
              <a:rPr lang="en-US" sz="2400" dirty="0">
                <a:solidFill>
                  <a:srgbClr val="4F81BD"/>
                </a:solidFill>
                <a:latin typeface="Arial" panose="020B0604020202020204" pitchFamily="34" charset="0"/>
                <a:cs typeface="Arial" panose="020B0604020202020204" pitchFamily="34" charset="0"/>
              </a:rPr>
              <a:t>Examples</a:t>
            </a:r>
          </a:p>
        </p:txBody>
      </p:sp>
    </p:spTree>
    <p:extLst>
      <p:ext uri="{BB962C8B-B14F-4D97-AF65-F5344CB8AC3E}">
        <p14:creationId xmlns:p14="http://schemas.microsoft.com/office/powerpoint/2010/main" val="3075703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46671"/>
            <a:ext cx="9039412" cy="2246769"/>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Arial" panose="020B0604020202020204" pitchFamily="34" charset="0"/>
                <a:cs typeface="Arial" panose="020B0604020202020204" pitchFamily="34" charset="0"/>
              </a:rPr>
              <a:t>Modified version of Experimental Factor Ontology (EFO)</a:t>
            </a:r>
          </a:p>
          <a:p>
            <a:pPr marL="285750" indent="-285750" algn="just">
              <a:lnSpc>
                <a:spcPct val="200000"/>
              </a:lnSpc>
              <a:buFont typeface="Arial"/>
              <a:buChar char="•"/>
            </a:pPr>
            <a:r>
              <a:rPr lang="en-US" sz="2400" dirty="0">
                <a:solidFill>
                  <a:srgbClr val="4F81BD"/>
                </a:solidFill>
                <a:latin typeface="Arial" panose="020B0604020202020204" pitchFamily="34" charset="0"/>
                <a:cs typeface="Arial" panose="020B0604020202020204" pitchFamily="34" charset="0"/>
              </a:rPr>
              <a:t>Controlled vocabulary (Coeliac versus Celiac)</a:t>
            </a:r>
          </a:p>
          <a:p>
            <a:pPr marL="285750" indent="-285750" algn="just">
              <a:lnSpc>
                <a:spcPct val="200000"/>
              </a:lnSpc>
              <a:buFont typeface="Arial"/>
              <a:buChar char="•"/>
            </a:pPr>
            <a:r>
              <a:rPr lang="en-US" sz="2400" dirty="0">
                <a:solidFill>
                  <a:srgbClr val="4F81BD"/>
                </a:solidFill>
                <a:latin typeface="Arial" panose="020B0604020202020204" pitchFamily="34" charset="0"/>
                <a:cs typeface="Arial" panose="020B0604020202020204" pitchFamily="34" charset="0"/>
              </a:rPr>
              <a:t>Hierarchy (relationships)</a:t>
            </a:r>
            <a:endParaRPr lang="is-IS" sz="2400" dirty="0">
              <a:solidFill>
                <a:srgbClr val="4F81BD"/>
              </a:solidFill>
              <a:latin typeface="Arial" panose="020B0604020202020204" pitchFamily="34" charset="0"/>
              <a:cs typeface="Arial" panose="020B0604020202020204" pitchFamily="34" charset="0"/>
            </a:endParaRPr>
          </a:p>
        </p:txBody>
      </p:sp>
      <p:sp>
        <p:nvSpPr>
          <p:cNvPr id="7" name="Title 8"/>
          <p:cNvSpPr txBox="1">
            <a:spLocks/>
          </p:cNvSpPr>
          <p:nvPr/>
        </p:nvSpPr>
        <p:spPr>
          <a:xfrm>
            <a:off x="0" y="140851"/>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latin typeface="Arial" panose="020B0604020202020204" pitchFamily="34" charset="0"/>
                <a:cs typeface="Arial" panose="020B0604020202020204" pitchFamily="34" charset="0"/>
              </a:rPr>
              <a:t>How do we describe our diseases?</a:t>
            </a:r>
          </a:p>
        </p:txBody>
      </p:sp>
      <p:sp>
        <p:nvSpPr>
          <p:cNvPr id="9" name="Rectangle 8"/>
          <p:cNvSpPr/>
          <p:nvPr/>
        </p:nvSpPr>
        <p:spPr>
          <a:xfrm>
            <a:off x="433592" y="3437700"/>
            <a:ext cx="4682487" cy="844142"/>
          </a:xfrm>
          <a:prstGeom prst="rect">
            <a:avLst/>
          </a:prstGeom>
        </p:spPr>
        <p:txBody>
          <a:bodyPr wrap="square">
            <a:spAutoFit/>
          </a:bodyPr>
          <a:lstStyle/>
          <a:p>
            <a:pPr marL="285750" indent="-285750">
              <a:lnSpc>
                <a:spcPct val="120000"/>
              </a:lnSpc>
              <a:buFont typeface="Arial"/>
              <a:buChar char="•"/>
            </a:pPr>
            <a:r>
              <a:rPr lang="en-US" dirty="0">
                <a:solidFill>
                  <a:srgbClr val="4F81BD"/>
                </a:solidFill>
                <a:latin typeface="Arial" panose="020B0604020202020204" pitchFamily="34" charset="0"/>
                <a:cs typeface="Arial" panose="020B0604020202020204" pitchFamily="34" charset="0"/>
              </a:rPr>
              <a:t>Promotes consistency</a:t>
            </a:r>
          </a:p>
          <a:p>
            <a:pPr marL="285750" indent="-285750">
              <a:lnSpc>
                <a:spcPct val="120000"/>
              </a:lnSpc>
              <a:buFont typeface="Arial"/>
              <a:buChar char="•"/>
            </a:pPr>
            <a:r>
              <a:rPr lang="en-US" dirty="0">
                <a:solidFill>
                  <a:srgbClr val="4F81BD"/>
                </a:solidFill>
                <a:latin typeface="Arial" panose="020B0604020202020204" pitchFamily="34" charset="0"/>
                <a:cs typeface="Arial" panose="020B0604020202020204" pitchFamily="34" charset="0"/>
              </a:rPr>
              <a:t>Increases the richness of annotation</a:t>
            </a:r>
          </a:p>
          <a:p>
            <a:pPr marL="285750" indent="-285750">
              <a:lnSpc>
                <a:spcPct val="120000"/>
              </a:lnSpc>
              <a:buFont typeface="Arial"/>
              <a:buChar char="•"/>
            </a:pPr>
            <a:r>
              <a:rPr lang="en-US" dirty="0">
                <a:solidFill>
                  <a:srgbClr val="4F81BD"/>
                </a:solidFill>
                <a:latin typeface="Arial" panose="020B0604020202020204" pitchFamily="34" charset="0"/>
                <a:cs typeface="Arial" panose="020B0604020202020204" pitchFamily="34" charset="0"/>
              </a:rPr>
              <a:t>Allow for easier and automatic integration</a:t>
            </a:r>
          </a:p>
        </p:txBody>
      </p:sp>
      <p:pic>
        <p:nvPicPr>
          <p:cNvPr id="11" name="Picture 10" descr="Screen Shot 2017-01-13 at 16.10.01.png"/>
          <p:cNvPicPr>
            <a:picLocks noChangeAspect="1"/>
          </p:cNvPicPr>
          <p:nvPr/>
        </p:nvPicPr>
        <p:blipFill rotWithShape="1">
          <a:blip r:embed="rId3">
            <a:extLst>
              <a:ext uri="{28A0092B-C50C-407E-A947-70E740481C1C}">
                <a14:useLocalDpi xmlns:a14="http://schemas.microsoft.com/office/drawing/2010/main" val="0"/>
              </a:ext>
            </a:extLst>
          </a:blip>
          <a:srcRect l="6739" t="2338"/>
          <a:stretch/>
        </p:blipFill>
        <p:spPr>
          <a:xfrm>
            <a:off x="5578723" y="3554876"/>
            <a:ext cx="3460689" cy="3240000"/>
          </a:xfrm>
          <a:prstGeom prst="rect">
            <a:avLst/>
          </a:prstGeom>
        </p:spPr>
      </p:pic>
      <p:cxnSp>
        <p:nvCxnSpPr>
          <p:cNvPr id="3" name="Straight Arrow Connector 2"/>
          <p:cNvCxnSpPr/>
          <p:nvPr/>
        </p:nvCxnSpPr>
        <p:spPr>
          <a:xfrm flipV="1">
            <a:off x="5747896" y="4126510"/>
            <a:ext cx="0" cy="2024228"/>
          </a:xfrm>
          <a:prstGeom prst="straightConnector1">
            <a:avLst/>
          </a:prstGeom>
          <a:ln w="101600" cmpd="sng">
            <a:solidFill>
              <a:schemeClr val="bg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73492FE1-E919-6B44-9224-77C9E97C26A9}"/>
              </a:ext>
            </a:extLst>
          </p:cNvPr>
          <p:cNvGrpSpPr>
            <a:grpSpLocks noChangeAspect="1"/>
          </p:cNvGrpSpPr>
          <p:nvPr/>
        </p:nvGrpSpPr>
        <p:grpSpPr>
          <a:xfrm>
            <a:off x="1436763" y="5496749"/>
            <a:ext cx="2120326" cy="1220400"/>
            <a:chOff x="312613" y="4556142"/>
            <a:chExt cx="3999254" cy="2301858"/>
          </a:xfrm>
        </p:grpSpPr>
        <p:pic>
          <p:nvPicPr>
            <p:cNvPr id="6" name="Picture 5" descr="data_model.png"/>
            <p:cNvPicPr>
              <a:picLocks noChangeAspect="1"/>
            </p:cNvPicPr>
            <p:nvPr/>
          </p:nvPicPr>
          <p:blipFill rotWithShape="1">
            <a:blip r:embed="rId4">
              <a:alphaModFix amt="30000"/>
              <a:extLst>
                <a:ext uri="{28A0092B-C50C-407E-A947-70E740481C1C}">
                  <a14:useLocalDpi xmlns:a14="http://schemas.microsoft.com/office/drawing/2010/main" val="0"/>
                </a:ext>
              </a:extLst>
            </a:blip>
            <a:srcRect l="-715" r="18959" b="4566"/>
            <a:stretch/>
          </p:blipFill>
          <p:spPr>
            <a:xfrm>
              <a:off x="312613" y="4556142"/>
              <a:ext cx="3205224" cy="2300400"/>
            </a:xfrm>
            <a:prstGeom prst="rect">
              <a:avLst/>
            </a:prstGeom>
          </p:spPr>
        </p:pic>
        <p:pic>
          <p:nvPicPr>
            <p:cNvPr id="8" name="Picture 7" descr="data_model.png"/>
            <p:cNvPicPr>
              <a:picLocks noChangeAspect="1"/>
            </p:cNvPicPr>
            <p:nvPr/>
          </p:nvPicPr>
          <p:blipFill rotWithShape="1">
            <a:blip r:embed="rId4">
              <a:alphaModFix/>
              <a:extLst>
                <a:ext uri="{28A0092B-C50C-407E-A947-70E740481C1C}">
                  <a14:useLocalDpi xmlns:a14="http://schemas.microsoft.com/office/drawing/2010/main" val="0"/>
                </a:ext>
              </a:extLst>
            </a:blip>
            <a:srcRect l="79601" t="57358" b="2920"/>
            <a:stretch/>
          </p:blipFill>
          <p:spPr>
            <a:xfrm>
              <a:off x="3519867" y="5909759"/>
              <a:ext cx="792000" cy="948241"/>
            </a:xfrm>
            <a:prstGeom prst="rect">
              <a:avLst/>
            </a:prstGeom>
          </p:spPr>
        </p:pic>
        <p:sp>
          <p:nvSpPr>
            <p:cNvPr id="10" name="Rectangle 9"/>
            <p:cNvSpPr/>
            <p:nvPr/>
          </p:nvSpPr>
          <p:spPr>
            <a:xfrm>
              <a:off x="3400647" y="6255077"/>
              <a:ext cx="141118" cy="220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Shape 240"/>
          <p:cNvSpPr/>
          <p:nvPr/>
        </p:nvSpPr>
        <p:spPr>
          <a:xfrm>
            <a:off x="193602" y="5015434"/>
            <a:ext cx="1198976" cy="1198976"/>
          </a:xfrm>
          <a:prstGeom prst="ellipse">
            <a:avLst/>
          </a:prstGeom>
          <a:solidFill>
            <a:srgbClr val="3F80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241"/>
          <p:cNvSpPr/>
          <p:nvPr/>
        </p:nvSpPr>
        <p:spPr>
          <a:xfrm>
            <a:off x="369188" y="5191020"/>
            <a:ext cx="847804" cy="847804"/>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Arial" panose="020B0604020202020204" pitchFamily="34" charset="0"/>
                <a:ea typeface="Helvetica Neue"/>
                <a:cs typeface="Arial" panose="020B0604020202020204" pitchFamily="34" charset="0"/>
                <a:sym typeface="Helvetica Neue"/>
              </a:rPr>
              <a:t>10K</a:t>
            </a:r>
            <a:endParaRPr dirty="0">
              <a:latin typeface="Arial" panose="020B0604020202020204" pitchFamily="34" charset="0"/>
              <a:cs typeface="Arial" panose="020B0604020202020204" pitchFamily="34" charset="0"/>
            </a:endParaRPr>
          </a:p>
          <a:p>
            <a:pPr marL="0" marR="0" lvl="0" indent="0" algn="ctr" rtl="0">
              <a:lnSpc>
                <a:spcPct val="90000"/>
              </a:lnSpc>
              <a:spcBef>
                <a:spcPts val="560"/>
              </a:spcBef>
              <a:spcAft>
                <a:spcPts val="0"/>
              </a:spcAft>
              <a:buNone/>
            </a:pPr>
            <a:r>
              <a:rPr lang="en-US" sz="1600" dirty="0">
                <a:solidFill>
                  <a:schemeClr val="lt1"/>
                </a:solidFill>
                <a:latin typeface="Arial" panose="020B0604020202020204" pitchFamily="34" charset="0"/>
                <a:ea typeface="Helvetica Neue"/>
                <a:cs typeface="Arial" panose="020B0604020202020204" pitchFamily="34" charset="0"/>
                <a:sym typeface="Helvetica Neue"/>
              </a:rPr>
              <a:t>diseases</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303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7"/>
          <p:cNvSpPr txBox="1"/>
          <p:nvPr/>
        </p:nvSpPr>
        <p:spPr>
          <a:xfrm>
            <a:off x="11151482" y="6866073"/>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57"/>
          <p:cNvSpPr txBox="1"/>
          <p:nvPr/>
        </p:nvSpPr>
        <p:spPr>
          <a:xfrm>
            <a:off x="1121" y="209851"/>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Evidence for our T-D associations</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369" name="Google Shape;369;p57"/>
          <p:cNvSpPr txBox="1"/>
          <p:nvPr/>
        </p:nvSpPr>
        <p:spPr>
          <a:xfrm>
            <a:off x="0" y="6245649"/>
            <a:ext cx="9146242"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a:solidFill>
                <a:srgbClr val="A6A6A6"/>
              </a:solidFill>
              <a:latin typeface="Helvetica Neue"/>
              <a:ea typeface="Helvetica Neue"/>
              <a:cs typeface="Helvetica Neue"/>
              <a:sym typeface="Helvetica Neue"/>
            </a:endParaRPr>
          </a:p>
          <a:p>
            <a:pPr marL="0" marR="0" lvl="0" indent="0" algn="ctr" rtl="0">
              <a:spcBef>
                <a:spcPts val="0"/>
              </a:spcBef>
              <a:spcAft>
                <a:spcPts val="0"/>
              </a:spcAft>
              <a:buNone/>
            </a:pPr>
            <a:endParaRPr sz="2000">
              <a:solidFill>
                <a:srgbClr val="A6A6A6"/>
              </a:solidFill>
              <a:latin typeface="Helvetica Neue"/>
              <a:ea typeface="Helvetica Neue"/>
              <a:cs typeface="Helvetica Neue"/>
              <a:sym typeface="Helvetica Neue"/>
            </a:endParaRPr>
          </a:p>
        </p:txBody>
      </p:sp>
      <p:sp>
        <p:nvSpPr>
          <p:cNvPr id="370" name="Google Shape;370;p57"/>
          <p:cNvSpPr/>
          <p:nvPr/>
        </p:nvSpPr>
        <p:spPr>
          <a:xfrm>
            <a:off x="6699954" y="4856480"/>
            <a:ext cx="665201" cy="100778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1" name="Google Shape;371;p57" descr="datasources_1804.png"/>
          <p:cNvPicPr preferRelativeResize="0"/>
          <p:nvPr/>
        </p:nvPicPr>
        <p:blipFill rotWithShape="1">
          <a:blip r:embed="rId3">
            <a:alphaModFix/>
          </a:blip>
          <a:srcRect/>
          <a:stretch/>
        </p:blipFill>
        <p:spPr>
          <a:xfrm>
            <a:off x="1408632" y="1229099"/>
            <a:ext cx="6612609" cy="4283994"/>
          </a:xfrm>
          <a:prstGeom prst="rect">
            <a:avLst/>
          </a:prstGeom>
          <a:noFill/>
          <a:ln>
            <a:noFill/>
          </a:ln>
        </p:spPr>
      </p:pic>
      <p:sp>
        <p:nvSpPr>
          <p:cNvPr id="372" name="Google Shape;372;p57"/>
          <p:cNvSpPr txBox="1"/>
          <p:nvPr/>
        </p:nvSpPr>
        <p:spPr>
          <a:xfrm>
            <a:off x="0" y="6347249"/>
            <a:ext cx="9146242"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u="sng" dirty="0">
                <a:solidFill>
                  <a:schemeClr val="hlink"/>
                </a:solidFill>
                <a:latin typeface="Arial" panose="020B0604020202020204" pitchFamily="34" charset="0"/>
                <a:ea typeface="Helvetica Neue"/>
                <a:cs typeface="Arial" panose="020B0604020202020204" pitchFamily="34" charset="0"/>
                <a:sym typeface="Helvetica Neue"/>
                <a:hlinkClick r:id="rId4"/>
              </a:rPr>
              <a:t>https://docs.targetvalidation.org/data-sources/data-sources</a:t>
            </a:r>
            <a:endParaRPr sz="1800" dirty="0">
              <a:solidFill>
                <a:srgbClr val="A6A6A6"/>
              </a:solidFill>
              <a:latin typeface="Arial" panose="020B0604020202020204" pitchFamily="34" charset="0"/>
              <a:ea typeface="Helvetica Neue"/>
              <a:cs typeface="Arial" panose="020B0604020202020204" pitchFamily="34" charset="0"/>
              <a:sym typeface="Helvetica Neue"/>
            </a:endParaRPr>
          </a:p>
          <a:p>
            <a:pPr marL="0" marR="0" lvl="0" indent="0" algn="ctr" rtl="0">
              <a:spcBef>
                <a:spcPts val="0"/>
              </a:spcBef>
              <a:spcAft>
                <a:spcPts val="0"/>
              </a:spcAft>
              <a:buNone/>
            </a:pPr>
            <a:endParaRPr sz="1800" dirty="0">
              <a:solidFill>
                <a:srgbClr val="A6A6A6"/>
              </a:solidFill>
              <a:latin typeface="Arial" panose="020B0604020202020204" pitchFamily="34" charset="0"/>
              <a:ea typeface="Helvetica Neue"/>
              <a:cs typeface="Arial" panose="020B0604020202020204" pitchFamily="34" charset="0"/>
              <a:sym typeface="Helvetica Neue"/>
            </a:endParaRPr>
          </a:p>
          <a:p>
            <a:pPr marL="0" marR="0" lvl="0" indent="0" algn="ctr" rtl="0">
              <a:spcBef>
                <a:spcPts val="0"/>
              </a:spcBef>
              <a:spcAft>
                <a:spcPts val="0"/>
              </a:spcAft>
              <a:buNone/>
            </a:pPr>
            <a:endParaRPr sz="1800" dirty="0">
              <a:solidFill>
                <a:srgbClr val="A6A6A6"/>
              </a:solidFill>
              <a:latin typeface="Arial" panose="020B0604020202020204" pitchFamily="34" charset="0"/>
              <a:ea typeface="Helvetica Neue"/>
              <a:cs typeface="Arial" panose="020B0604020202020204" pitchFamily="34" charset="0"/>
              <a:sym typeface="Helvetica Neue"/>
            </a:endParaRPr>
          </a:p>
        </p:txBody>
      </p:sp>
      <p:pic>
        <p:nvPicPr>
          <p:cNvPr id="373" name="Google Shape;373;p57" descr="t-e-d-datasources.png"/>
          <p:cNvPicPr preferRelativeResize="0"/>
          <p:nvPr/>
        </p:nvPicPr>
        <p:blipFill rotWithShape="1">
          <a:blip r:embed="rId5">
            <a:alphaModFix amt="30000"/>
          </a:blip>
          <a:srcRect l="12330" t="66922" r="32355" b="16592"/>
          <a:stretch/>
        </p:blipFill>
        <p:spPr>
          <a:xfrm>
            <a:off x="2602105" y="5283924"/>
            <a:ext cx="4051862" cy="853884"/>
          </a:xfrm>
          <a:prstGeom prst="rect">
            <a:avLst/>
          </a:prstGeom>
          <a:noFill/>
          <a:ln>
            <a:noFill/>
          </a:ln>
        </p:spPr>
      </p:pic>
      <p:sp>
        <p:nvSpPr>
          <p:cNvPr id="374" name="Google Shape;374;p57"/>
          <p:cNvSpPr/>
          <p:nvPr/>
        </p:nvSpPr>
        <p:spPr>
          <a:xfrm>
            <a:off x="6571854" y="5331848"/>
            <a:ext cx="120432" cy="181245"/>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57"/>
          <p:cNvSpPr/>
          <p:nvPr/>
        </p:nvSpPr>
        <p:spPr>
          <a:xfrm>
            <a:off x="6571854" y="5864269"/>
            <a:ext cx="120432" cy="181245"/>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6857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8"/>
          <p:cNvSpPr txBox="1"/>
          <p:nvPr/>
        </p:nvSpPr>
        <p:spPr>
          <a:xfrm>
            <a:off x="0" y="84939"/>
            <a:ext cx="9143999" cy="576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91EB"/>
              </a:buClr>
              <a:buSzPts val="42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Data sources grouped into data types</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pic>
        <p:nvPicPr>
          <p:cNvPr id="4" name="Picture 3">
            <a:extLst>
              <a:ext uri="{FF2B5EF4-FFF2-40B4-BE49-F238E27FC236}">
                <a16:creationId xmlns:a16="http://schemas.microsoft.com/office/drawing/2014/main" id="{DC9FA166-B4DC-F843-A26E-35344A785139}"/>
              </a:ext>
            </a:extLst>
          </p:cNvPr>
          <p:cNvPicPr>
            <a:picLocks noChangeAspect="1"/>
          </p:cNvPicPr>
          <p:nvPr/>
        </p:nvPicPr>
        <p:blipFill>
          <a:blip r:embed="rId3"/>
          <a:stretch>
            <a:fillRect/>
          </a:stretch>
        </p:blipFill>
        <p:spPr>
          <a:xfrm>
            <a:off x="44118" y="1038441"/>
            <a:ext cx="9050418" cy="5760000"/>
          </a:xfrm>
          <a:prstGeom prst="rect">
            <a:avLst/>
          </a:prstGeom>
        </p:spPr>
      </p:pic>
      <p:sp>
        <p:nvSpPr>
          <p:cNvPr id="7" name="Rectangle 6">
            <a:extLst>
              <a:ext uri="{FF2B5EF4-FFF2-40B4-BE49-F238E27FC236}">
                <a16:creationId xmlns:a16="http://schemas.microsoft.com/office/drawing/2014/main" id="{06770953-4ACB-5C4A-BF79-BAF941060B35}"/>
              </a:ext>
            </a:extLst>
          </p:cNvPr>
          <p:cNvSpPr/>
          <p:nvPr/>
        </p:nvSpPr>
        <p:spPr>
          <a:xfrm>
            <a:off x="4683087" y="5695008"/>
            <a:ext cx="1128000" cy="335733"/>
          </a:xfrm>
          <a:prstGeom prst="rect">
            <a:avLst/>
          </a:prstGeom>
        </p:spPr>
        <p:txBody>
          <a:bodyPr wrap="square">
            <a:spAutoFit/>
          </a:bodyPr>
          <a:lstStyle/>
          <a:p>
            <a:pPr algn="ctr">
              <a:lnSpc>
                <a:spcPct val="120000"/>
              </a:lnSpc>
            </a:pPr>
            <a:r>
              <a:rPr lang="en-US" dirty="0">
                <a:solidFill>
                  <a:srgbClr val="4F81BD"/>
                </a:solidFill>
                <a:latin typeface="Arial" panose="020B0604020202020204" pitchFamily="34" charset="0"/>
                <a:cs typeface="Arial" panose="020B0604020202020204" pitchFamily="34" charset="0"/>
              </a:rPr>
              <a:t>Data type</a:t>
            </a:r>
          </a:p>
        </p:txBody>
      </p:sp>
      <p:sp>
        <p:nvSpPr>
          <p:cNvPr id="8" name="Rectangle 7">
            <a:extLst>
              <a:ext uri="{FF2B5EF4-FFF2-40B4-BE49-F238E27FC236}">
                <a16:creationId xmlns:a16="http://schemas.microsoft.com/office/drawing/2014/main" id="{A7F845B3-9F97-7548-B18D-BCE903F177D1}"/>
              </a:ext>
            </a:extLst>
          </p:cNvPr>
          <p:cNvSpPr/>
          <p:nvPr/>
        </p:nvSpPr>
        <p:spPr>
          <a:xfrm>
            <a:off x="4554125" y="6329514"/>
            <a:ext cx="1385925" cy="335733"/>
          </a:xfrm>
          <a:prstGeom prst="rect">
            <a:avLst/>
          </a:prstGeom>
        </p:spPr>
        <p:txBody>
          <a:bodyPr wrap="square">
            <a:spAutoFit/>
          </a:bodyPr>
          <a:lstStyle/>
          <a:p>
            <a:pPr algn="ctr">
              <a:lnSpc>
                <a:spcPct val="120000"/>
              </a:lnSpc>
            </a:pPr>
            <a:r>
              <a:rPr lang="en-US" dirty="0">
                <a:solidFill>
                  <a:srgbClr val="4F81BD"/>
                </a:solidFill>
                <a:latin typeface="Arial" panose="020B0604020202020204" pitchFamily="34" charset="0"/>
                <a:cs typeface="Arial" panose="020B0604020202020204" pitchFamily="34" charset="0"/>
              </a:rPr>
              <a:t>Data source</a:t>
            </a:r>
          </a:p>
        </p:txBody>
      </p:sp>
      <p:pic>
        <p:nvPicPr>
          <p:cNvPr id="9" name="Picture 8">
            <a:extLst>
              <a:ext uri="{FF2B5EF4-FFF2-40B4-BE49-F238E27FC236}">
                <a16:creationId xmlns:a16="http://schemas.microsoft.com/office/drawing/2014/main" id="{20ACEA13-2745-7549-88C4-2D1164A96AEF}"/>
              </a:ext>
            </a:extLst>
          </p:cNvPr>
          <p:cNvPicPr>
            <a:picLocks noChangeAspect="1"/>
          </p:cNvPicPr>
          <p:nvPr/>
        </p:nvPicPr>
        <p:blipFill rotWithShape="1">
          <a:blip r:embed="rId4"/>
          <a:srcRect b="64217"/>
          <a:stretch/>
        </p:blipFill>
        <p:spPr>
          <a:xfrm>
            <a:off x="3362164" y="5581125"/>
            <a:ext cx="1206500" cy="563501"/>
          </a:xfrm>
          <a:prstGeom prst="rect">
            <a:avLst/>
          </a:prstGeom>
        </p:spPr>
      </p:pic>
      <p:pic>
        <p:nvPicPr>
          <p:cNvPr id="10" name="Picture 9">
            <a:extLst>
              <a:ext uri="{FF2B5EF4-FFF2-40B4-BE49-F238E27FC236}">
                <a16:creationId xmlns:a16="http://schemas.microsoft.com/office/drawing/2014/main" id="{2619394D-76FA-1541-9512-51362217FA21}"/>
              </a:ext>
            </a:extLst>
          </p:cNvPr>
          <p:cNvPicPr>
            <a:picLocks noChangeAspect="1"/>
          </p:cNvPicPr>
          <p:nvPr/>
        </p:nvPicPr>
        <p:blipFill rotWithShape="1">
          <a:blip r:embed="rId4"/>
          <a:srcRect t="64100"/>
          <a:stretch/>
        </p:blipFill>
        <p:spPr>
          <a:xfrm>
            <a:off x="3362164" y="6214706"/>
            <a:ext cx="1206500" cy="565351"/>
          </a:xfrm>
          <a:prstGeom prst="rect">
            <a:avLst/>
          </a:prstGeom>
        </p:spPr>
      </p:pic>
      <p:pic>
        <p:nvPicPr>
          <p:cNvPr id="384" name="Google Shape;384;p58" descr="Screen Shot 2018-09-24 at 13.05.16.png"/>
          <p:cNvPicPr preferRelativeResize="0"/>
          <p:nvPr/>
        </p:nvPicPr>
        <p:blipFill rotWithShape="1">
          <a:blip r:embed="rId5">
            <a:alphaModFix/>
          </a:blip>
          <a:srcRect l="5795" t="4128" r="3771" b="2420"/>
          <a:stretch/>
        </p:blipFill>
        <p:spPr>
          <a:xfrm>
            <a:off x="6086855" y="3149461"/>
            <a:ext cx="2348204" cy="3599999"/>
          </a:xfrm>
          <a:prstGeom prst="rect">
            <a:avLst/>
          </a:prstGeom>
          <a:noFill/>
          <a:ln w="9525" cap="flat" cmpd="sng">
            <a:solidFill>
              <a:srgbClr val="BFBFBF"/>
            </a:solidFill>
            <a:prstDash val="solid"/>
            <a:round/>
            <a:headEnd type="none" w="sm" len="sm"/>
            <a:tailEnd type="none" w="sm" len="sm"/>
          </a:ln>
        </p:spPr>
      </p:pic>
      <p:sp>
        <p:nvSpPr>
          <p:cNvPr id="2" name="Up Arrow 1"/>
          <p:cNvSpPr/>
          <p:nvPr/>
        </p:nvSpPr>
        <p:spPr>
          <a:xfrm rot="19564014">
            <a:off x="8255775" y="4273111"/>
            <a:ext cx="549240" cy="634960"/>
          </a:xfrm>
          <a:prstGeom prst="up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567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p:nvPr/>
        </p:nvSpPr>
        <p:spPr>
          <a:xfrm>
            <a:off x="59912" y="389956"/>
            <a:ext cx="5576222" cy="11430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What can you do with the Open Targets Platform?</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336" name="Google Shape;336;p55"/>
          <p:cNvSpPr txBox="1"/>
          <p:nvPr/>
        </p:nvSpPr>
        <p:spPr>
          <a:xfrm>
            <a:off x="14" y="4821585"/>
            <a:ext cx="5636120"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Arial" panose="020B0604020202020204" pitchFamily="34" charset="0"/>
                <a:ea typeface="Helvetica Neue"/>
                <a:cs typeface="Arial" panose="020B0604020202020204" pitchFamily="34" charset="0"/>
                <a:sym typeface="Helvetica Neue"/>
              </a:rPr>
              <a:t>Target annotations</a:t>
            </a:r>
            <a:endParaRPr sz="2400" dirty="0">
              <a:solidFill>
                <a:schemeClr val="accent1"/>
              </a:solidFill>
              <a:latin typeface="Arial" panose="020B0604020202020204" pitchFamily="34" charset="0"/>
              <a:ea typeface="Helvetica Neue"/>
              <a:cs typeface="Arial" panose="020B0604020202020204" pitchFamily="34" charset="0"/>
              <a:sym typeface="Helvetica Neue"/>
            </a:endParaRPr>
          </a:p>
        </p:txBody>
      </p:sp>
      <p:sp>
        <p:nvSpPr>
          <p:cNvPr id="337" name="Google Shape;337;p55"/>
          <p:cNvSpPr txBox="1"/>
          <p:nvPr/>
        </p:nvSpPr>
        <p:spPr>
          <a:xfrm>
            <a:off x="14" y="3845834"/>
            <a:ext cx="7419338"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Arial" panose="020B0604020202020204" pitchFamily="34" charset="0"/>
                <a:ea typeface="Helvetica Neue"/>
                <a:cs typeface="Arial" panose="020B0604020202020204" pitchFamily="34" charset="0"/>
                <a:sym typeface="Helvetica Neue"/>
              </a:rPr>
              <a:t>Target-disease associations (+ evidence + score)</a:t>
            </a:r>
            <a:endParaRPr sz="2400" dirty="0">
              <a:solidFill>
                <a:schemeClr val="accent1"/>
              </a:solidFill>
              <a:latin typeface="Arial" panose="020B0604020202020204" pitchFamily="34" charset="0"/>
              <a:ea typeface="Helvetica Neue"/>
              <a:cs typeface="Arial" panose="020B0604020202020204" pitchFamily="34" charset="0"/>
              <a:sym typeface="Helvetica Neue"/>
            </a:endParaRPr>
          </a:p>
        </p:txBody>
      </p:sp>
      <p:sp>
        <p:nvSpPr>
          <p:cNvPr id="339" name="Google Shape;339;p55"/>
          <p:cNvSpPr txBox="1"/>
          <p:nvPr/>
        </p:nvSpPr>
        <p:spPr>
          <a:xfrm>
            <a:off x="14" y="5819446"/>
            <a:ext cx="3668717"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Arial" panose="020B0604020202020204" pitchFamily="34" charset="0"/>
                <a:ea typeface="Helvetica Neue"/>
                <a:cs typeface="Arial" panose="020B0604020202020204" pitchFamily="34" charset="0"/>
                <a:sym typeface="Helvetica Neue"/>
              </a:rPr>
              <a:t>Disease annotations</a:t>
            </a:r>
            <a:endParaRPr sz="2400" dirty="0">
              <a:solidFill>
                <a:schemeClr val="accent1"/>
              </a:solidFill>
              <a:latin typeface="Arial" panose="020B0604020202020204" pitchFamily="34" charset="0"/>
              <a:ea typeface="Helvetica Neue"/>
              <a:cs typeface="Arial" panose="020B0604020202020204" pitchFamily="34" charset="0"/>
              <a:sym typeface="Helvetica Neue"/>
            </a:endParaRPr>
          </a:p>
        </p:txBody>
      </p:sp>
      <p:sp>
        <p:nvSpPr>
          <p:cNvPr id="340" name="Google Shape;340;p55"/>
          <p:cNvSpPr txBox="1"/>
          <p:nvPr/>
        </p:nvSpPr>
        <p:spPr>
          <a:xfrm>
            <a:off x="0" y="5238088"/>
            <a:ext cx="6239100" cy="58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u="sng" dirty="0">
                <a:solidFill>
                  <a:schemeClr val="hlink"/>
                </a:solidFill>
                <a:latin typeface="Arial" panose="020B0604020202020204" pitchFamily="34" charset="0"/>
                <a:ea typeface="Helvetica Neue"/>
                <a:cs typeface="Arial" panose="020B0604020202020204" pitchFamily="34" charset="0"/>
                <a:sym typeface="Helvetica Neue"/>
                <a:hlinkClick r:id="rId3"/>
              </a:rPr>
              <a:t>http://www.targetvalidation.org/target/ENSG00000141510</a:t>
            </a:r>
            <a:endParaRPr sz="1800" dirty="0">
              <a:solidFill>
                <a:srgbClr val="7F7F7F"/>
              </a:solidFill>
              <a:latin typeface="Arial" panose="020B0604020202020204" pitchFamily="34" charset="0"/>
              <a:ea typeface="Helvetica Neue"/>
              <a:cs typeface="Arial" panose="020B0604020202020204" pitchFamily="34" charset="0"/>
              <a:sym typeface="Helvetica Neue"/>
            </a:endParaRPr>
          </a:p>
          <a:p>
            <a:pPr marL="285750" marR="0" lvl="0" indent="-184150" algn="just" rtl="0">
              <a:spcBef>
                <a:spcPts val="0"/>
              </a:spcBef>
              <a:spcAft>
                <a:spcPts val="0"/>
              </a:spcAft>
              <a:buClr>
                <a:schemeClr val="dk1"/>
              </a:buClr>
              <a:buSzPts val="1600"/>
              <a:buFont typeface="Calibri"/>
              <a:buNone/>
            </a:pPr>
            <a:endParaRPr sz="1800" dirty="0">
              <a:solidFill>
                <a:srgbClr val="7F7F7F"/>
              </a:solidFill>
              <a:latin typeface="Arial" panose="020B0604020202020204" pitchFamily="34" charset="0"/>
              <a:ea typeface="Helvetica Neue"/>
              <a:cs typeface="Arial" panose="020B0604020202020204" pitchFamily="34" charset="0"/>
              <a:sym typeface="Helvetica Neue"/>
            </a:endParaRPr>
          </a:p>
        </p:txBody>
      </p:sp>
      <p:sp>
        <p:nvSpPr>
          <p:cNvPr id="341" name="Google Shape;341;p55"/>
          <p:cNvSpPr txBox="1"/>
          <p:nvPr/>
        </p:nvSpPr>
        <p:spPr>
          <a:xfrm>
            <a:off x="0" y="6183860"/>
            <a:ext cx="5959500" cy="58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u="sng" dirty="0">
                <a:solidFill>
                  <a:schemeClr val="hlink"/>
                </a:solidFill>
                <a:latin typeface="Arial" panose="020B0604020202020204" pitchFamily="34" charset="0"/>
                <a:ea typeface="Helvetica Neue"/>
                <a:cs typeface="Arial" panose="020B0604020202020204" pitchFamily="34" charset="0"/>
                <a:sym typeface="Helvetica Neue"/>
                <a:hlinkClick r:id="rId4"/>
              </a:rPr>
              <a:t>http://www.targetvalidation.org/diseaset/EFO_0000228</a:t>
            </a:r>
            <a:endParaRPr sz="1800" dirty="0">
              <a:solidFill>
                <a:srgbClr val="7F7F7F"/>
              </a:solidFill>
              <a:latin typeface="Arial" panose="020B0604020202020204" pitchFamily="34" charset="0"/>
              <a:ea typeface="Helvetica Neue"/>
              <a:cs typeface="Arial" panose="020B0604020202020204" pitchFamily="34" charset="0"/>
              <a:sym typeface="Helvetica Neue"/>
            </a:endParaRPr>
          </a:p>
          <a:p>
            <a:pPr marL="0" marR="0" lvl="0" indent="0" algn="just" rtl="0">
              <a:spcBef>
                <a:spcPts val="0"/>
              </a:spcBef>
              <a:spcAft>
                <a:spcPts val="0"/>
              </a:spcAft>
              <a:buNone/>
            </a:pPr>
            <a:endParaRPr sz="1800" dirty="0">
              <a:solidFill>
                <a:srgbClr val="7F7F7F"/>
              </a:solidFill>
              <a:latin typeface="Arial" panose="020B0604020202020204" pitchFamily="34" charset="0"/>
              <a:ea typeface="Helvetica Neue"/>
              <a:cs typeface="Arial" panose="020B0604020202020204" pitchFamily="34" charset="0"/>
              <a:sym typeface="Helvetica Neue"/>
            </a:endParaRPr>
          </a:p>
        </p:txBody>
      </p:sp>
      <p:sp>
        <p:nvSpPr>
          <p:cNvPr id="342" name="Google Shape;342;p55"/>
          <p:cNvSpPr txBox="1"/>
          <p:nvPr/>
        </p:nvSpPr>
        <p:spPr>
          <a:xfrm>
            <a:off x="0" y="4299674"/>
            <a:ext cx="8316009" cy="58477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u="sng" dirty="0">
                <a:solidFill>
                  <a:schemeClr val="hlink"/>
                </a:solidFill>
                <a:latin typeface="Arial" panose="020B0604020202020204" pitchFamily="34" charset="0"/>
                <a:ea typeface="Helvetica Neue"/>
                <a:cs typeface="Arial" panose="020B0604020202020204" pitchFamily="34" charset="0"/>
                <a:sym typeface="Helvetica Neue"/>
                <a:hlinkClick r:id="rId5"/>
              </a:rPr>
              <a:t>https://www.targetvalidation.org/evidence/ENSG00000141510/EFO_0000228</a:t>
            </a:r>
            <a:endParaRPr sz="1800" dirty="0">
              <a:solidFill>
                <a:srgbClr val="7F7F7F"/>
              </a:solidFill>
              <a:latin typeface="Arial" panose="020B0604020202020204" pitchFamily="34" charset="0"/>
              <a:ea typeface="Helvetica Neue"/>
              <a:cs typeface="Arial" panose="020B0604020202020204" pitchFamily="34" charset="0"/>
              <a:sym typeface="Helvetica Neue"/>
            </a:endParaRPr>
          </a:p>
          <a:p>
            <a:pPr marL="0" marR="0" lvl="0" indent="0" algn="just" rtl="0">
              <a:spcBef>
                <a:spcPts val="0"/>
              </a:spcBef>
              <a:spcAft>
                <a:spcPts val="0"/>
              </a:spcAft>
              <a:buNone/>
            </a:pPr>
            <a:endParaRPr sz="1800" dirty="0">
              <a:solidFill>
                <a:srgbClr val="7F7F7F"/>
              </a:solidFill>
              <a:latin typeface="Arial" panose="020B0604020202020204" pitchFamily="34" charset="0"/>
              <a:ea typeface="Helvetica Neue"/>
              <a:cs typeface="Arial" panose="020B0604020202020204" pitchFamily="34" charset="0"/>
              <a:sym typeface="Helvetica Neue"/>
            </a:endParaRPr>
          </a:p>
        </p:txBody>
      </p:sp>
      <p:pic>
        <p:nvPicPr>
          <p:cNvPr id="12" name="Picture 11">
            <a:extLst>
              <a:ext uri="{FF2B5EF4-FFF2-40B4-BE49-F238E27FC236}">
                <a16:creationId xmlns:a16="http://schemas.microsoft.com/office/drawing/2014/main" id="{1BD3FA09-C26F-244D-A4ED-69EEC2513B18}"/>
              </a:ext>
            </a:extLst>
          </p:cNvPr>
          <p:cNvPicPr>
            <a:picLocks noChangeAspect="1"/>
          </p:cNvPicPr>
          <p:nvPr/>
        </p:nvPicPr>
        <p:blipFill rotWithShape="1">
          <a:blip r:embed="rId6"/>
          <a:srcRect l="14884" r="-1" b="870"/>
          <a:stretch/>
        </p:blipFill>
        <p:spPr>
          <a:xfrm>
            <a:off x="5331246" y="620979"/>
            <a:ext cx="3527203" cy="2736895"/>
          </a:xfrm>
          <a:prstGeom prst="ellipse">
            <a:avLst/>
          </a:prstGeom>
        </p:spPr>
      </p:pic>
    </p:spTree>
    <p:extLst>
      <p:ext uri="{BB962C8B-B14F-4D97-AF65-F5344CB8AC3E}">
        <p14:creationId xmlns:p14="http://schemas.microsoft.com/office/powerpoint/2010/main" val="314404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36"/>
                                        </p:tgtEl>
                                        <p:attrNameLst>
                                          <p:attrName>style.opacity</p:attrName>
                                        </p:attrNameLst>
                                      </p:cBhvr>
                                      <p:to>
                                        <p:strVal val="0.5"/>
                                      </p:to>
                                    </p:set>
                                    <p:animEffect filter="image" prLst="opacity: 0.5">
                                      <p:cBhvr rctx="IE">
                                        <p:cTn id="7" dur="indefinite"/>
                                        <p:tgtEl>
                                          <p:spTgt spid="336"/>
                                        </p:tgtEl>
                                      </p:cBhvr>
                                    </p:animEffect>
                                  </p:childTnLst>
                                </p:cTn>
                              </p:par>
                              <p:par>
                                <p:cTn id="8" presetID="9" presetClass="emph" presetSubtype="0" grpId="0" nodeType="withEffect">
                                  <p:stCondLst>
                                    <p:cond delay="0"/>
                                  </p:stCondLst>
                                  <p:childTnLst>
                                    <p:set>
                                      <p:cBhvr>
                                        <p:cTn id="9" dur="indefinite"/>
                                        <p:tgtEl>
                                          <p:spTgt spid="339"/>
                                        </p:tgtEl>
                                        <p:attrNameLst>
                                          <p:attrName>style.opacity</p:attrName>
                                        </p:attrNameLst>
                                      </p:cBhvr>
                                      <p:to>
                                        <p:strVal val="0.5"/>
                                      </p:to>
                                    </p:set>
                                    <p:animEffect filter="image" prLst="opacity: 0.5">
                                      <p:cBhvr rctx="IE">
                                        <p:cTn id="10" dur="indefinite"/>
                                        <p:tgtEl>
                                          <p:spTgt spid="339"/>
                                        </p:tgtEl>
                                      </p:cBhvr>
                                    </p:animEffect>
                                  </p:childTnLst>
                                </p:cTn>
                              </p:par>
                              <p:par>
                                <p:cTn id="11" presetID="9" presetClass="emph" presetSubtype="0" grpId="0" nodeType="withEffect">
                                  <p:stCondLst>
                                    <p:cond delay="0"/>
                                  </p:stCondLst>
                                  <p:childTnLst>
                                    <p:set>
                                      <p:cBhvr>
                                        <p:cTn id="12" dur="indefinite"/>
                                        <p:tgtEl>
                                          <p:spTgt spid="340"/>
                                        </p:tgtEl>
                                        <p:attrNameLst>
                                          <p:attrName>style.opacity</p:attrName>
                                        </p:attrNameLst>
                                      </p:cBhvr>
                                      <p:to>
                                        <p:strVal val="0.5"/>
                                      </p:to>
                                    </p:set>
                                    <p:animEffect filter="image" prLst="opacity: 0.5">
                                      <p:cBhvr rctx="IE">
                                        <p:cTn id="13" dur="indefinite"/>
                                        <p:tgtEl>
                                          <p:spTgt spid="340"/>
                                        </p:tgtEl>
                                      </p:cBhvr>
                                    </p:animEffect>
                                  </p:childTnLst>
                                </p:cTn>
                              </p:par>
                              <p:par>
                                <p:cTn id="14" presetID="9" presetClass="emph" presetSubtype="0" grpId="0" nodeType="withEffect">
                                  <p:stCondLst>
                                    <p:cond delay="0"/>
                                  </p:stCondLst>
                                  <p:childTnLst>
                                    <p:set>
                                      <p:cBhvr>
                                        <p:cTn id="15" dur="indefinite"/>
                                        <p:tgtEl>
                                          <p:spTgt spid="341"/>
                                        </p:tgtEl>
                                        <p:attrNameLst>
                                          <p:attrName>style.opacity</p:attrName>
                                        </p:attrNameLst>
                                      </p:cBhvr>
                                      <p:to>
                                        <p:strVal val="0.5"/>
                                      </p:to>
                                    </p:set>
                                    <p:animEffect filter="image" prLst="opacity: 0.5">
                                      <p:cBhvr rctx="IE">
                                        <p:cTn id="16" dur="indefinite"/>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p:bldP spid="339" grpId="0"/>
      <p:bldP spid="340" grpId="0"/>
      <p:bldP spid="3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222188"/>
            <a:ext cx="9144000" cy="78170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latin typeface="Arial" panose="020B0604020202020204" pitchFamily="34" charset="0"/>
                <a:ea typeface="Calibri"/>
                <a:cs typeface="Arial" panose="020B0604020202020204" pitchFamily="34" charset="0"/>
                <a:sym typeface="Calibri"/>
              </a:rPr>
              <a:t>Demo 1</a:t>
            </a:r>
          </a:p>
        </p:txBody>
      </p:sp>
      <p:sp>
        <p:nvSpPr>
          <p:cNvPr id="14" name="TextBox 13"/>
          <p:cNvSpPr txBox="1"/>
          <p:nvPr/>
        </p:nvSpPr>
        <p:spPr>
          <a:xfrm>
            <a:off x="321919" y="2670613"/>
            <a:ext cx="3267663" cy="707886"/>
          </a:xfrm>
          <a:prstGeom prst="rect">
            <a:avLst/>
          </a:prstGeom>
          <a:noFill/>
        </p:spPr>
        <p:txBody>
          <a:bodyPr wrap="square" rtlCol="0">
            <a:spAutoFit/>
          </a:bodyPr>
          <a:lstStyle/>
          <a:p>
            <a:pPr algn="ctr"/>
            <a:r>
              <a:rPr lang="en-GB" sz="2000" dirty="0">
                <a:solidFill>
                  <a:srgbClr val="4F81BD"/>
                </a:solidFill>
                <a:latin typeface="Arial" panose="020B0604020202020204" pitchFamily="34" charset="0"/>
                <a:ea typeface="Calibri"/>
                <a:cs typeface="Arial" panose="020B0604020202020204" pitchFamily="34" charset="0"/>
                <a:sym typeface="Calibri"/>
              </a:rPr>
              <a:t>What is the evidence for the association?</a:t>
            </a:r>
            <a:endParaRPr lang="en-US" sz="2000" dirty="0">
              <a:solidFill>
                <a:srgbClr val="4F81BD"/>
              </a:solidFill>
              <a:latin typeface="Arial" panose="020B0604020202020204" pitchFamily="34" charset="0"/>
              <a:cs typeface="Arial" panose="020B0604020202020204" pitchFamily="34" charset="0"/>
            </a:endParaRPr>
          </a:p>
        </p:txBody>
      </p:sp>
      <p:sp>
        <p:nvSpPr>
          <p:cNvPr id="21" name="TextBox 20"/>
          <p:cNvSpPr txBox="1"/>
          <p:nvPr/>
        </p:nvSpPr>
        <p:spPr>
          <a:xfrm>
            <a:off x="192148" y="3984125"/>
            <a:ext cx="3527203" cy="1015663"/>
          </a:xfrm>
          <a:prstGeom prst="rect">
            <a:avLst/>
          </a:prstGeom>
          <a:noFill/>
        </p:spPr>
        <p:txBody>
          <a:bodyPr wrap="square" rtlCol="0">
            <a:spAutoFit/>
          </a:bodyPr>
          <a:lstStyle/>
          <a:p>
            <a:pPr algn="ctr"/>
            <a:r>
              <a:rPr lang="en-US" sz="2000" dirty="0">
                <a:solidFill>
                  <a:schemeClr val="accent1"/>
                </a:solidFill>
                <a:latin typeface="Arial" panose="020B0604020202020204" pitchFamily="34" charset="0"/>
                <a:cs typeface="Arial" panose="020B0604020202020204" pitchFamily="34" charset="0"/>
              </a:rPr>
              <a:t>Is there any data to help to </a:t>
            </a:r>
            <a:r>
              <a:rPr lang="en-US" sz="2000" dirty="0" err="1">
                <a:solidFill>
                  <a:schemeClr val="accent1"/>
                </a:solidFill>
                <a:latin typeface="Arial" panose="020B0604020202020204" pitchFamily="34" charset="0"/>
                <a:cs typeface="Arial" panose="020B0604020202020204" pitchFamily="34" charset="0"/>
              </a:rPr>
              <a:t>prioritise</a:t>
            </a:r>
            <a:r>
              <a:rPr lang="en-US" sz="2000" dirty="0">
                <a:solidFill>
                  <a:schemeClr val="accent1"/>
                </a:solidFill>
                <a:latin typeface="Arial" panose="020B0604020202020204" pitchFamily="34" charset="0"/>
                <a:cs typeface="Arial" panose="020B0604020202020204" pitchFamily="34" charset="0"/>
              </a:rPr>
              <a:t> the list of associated targets?</a:t>
            </a:r>
          </a:p>
        </p:txBody>
      </p:sp>
      <p:pic>
        <p:nvPicPr>
          <p:cNvPr id="4" name="Picture 3">
            <a:extLst>
              <a:ext uri="{FF2B5EF4-FFF2-40B4-BE49-F238E27FC236}">
                <a16:creationId xmlns:a16="http://schemas.microsoft.com/office/drawing/2014/main" id="{09F6301A-4E5B-274C-8D98-3906DF229485}"/>
              </a:ext>
            </a:extLst>
          </p:cNvPr>
          <p:cNvPicPr>
            <a:picLocks noChangeAspect="1"/>
          </p:cNvPicPr>
          <p:nvPr/>
        </p:nvPicPr>
        <p:blipFill rotWithShape="1">
          <a:blip r:embed="rId3"/>
          <a:srcRect l="5751" t="12316" r="4178" b="38834"/>
          <a:stretch/>
        </p:blipFill>
        <p:spPr>
          <a:xfrm>
            <a:off x="3989945" y="2710003"/>
            <a:ext cx="4936783" cy="2548244"/>
          </a:xfrm>
          <a:prstGeom prst="rect">
            <a:avLst/>
          </a:prstGeom>
          <a:ln>
            <a:solidFill>
              <a:schemeClr val="bg1">
                <a:lumMod val="75000"/>
              </a:schemeClr>
            </a:solidFill>
          </a:ln>
        </p:spPr>
      </p:pic>
      <p:sp>
        <p:nvSpPr>
          <p:cNvPr id="3" name="Right Arrow 2"/>
          <p:cNvSpPr/>
          <p:nvPr/>
        </p:nvSpPr>
        <p:spPr>
          <a:xfrm rot="10800000">
            <a:off x="5623776" y="4003946"/>
            <a:ext cx="701778" cy="55148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0C131E2-F76C-7D41-AC5B-82AC656CBC69}"/>
              </a:ext>
            </a:extLst>
          </p:cNvPr>
          <p:cNvSpPr txBox="1"/>
          <p:nvPr/>
        </p:nvSpPr>
        <p:spPr>
          <a:xfrm>
            <a:off x="5399525" y="5530658"/>
            <a:ext cx="3527203" cy="400110"/>
          </a:xfrm>
          <a:prstGeom prst="rect">
            <a:avLst/>
          </a:prstGeom>
          <a:noFill/>
        </p:spPr>
        <p:txBody>
          <a:bodyPr wrap="square" rtlCol="0">
            <a:spAutoFit/>
          </a:bodyPr>
          <a:lstStyle/>
          <a:p>
            <a:pPr algn="ctr"/>
            <a:r>
              <a:rPr lang="en-US" sz="2000" dirty="0">
                <a:solidFill>
                  <a:schemeClr val="accent1"/>
                </a:solidFill>
                <a:latin typeface="Arial" panose="020B0604020202020204" pitchFamily="34" charset="0"/>
                <a:cs typeface="Arial" panose="020B0604020202020204" pitchFamily="34" charset="0"/>
              </a:rPr>
              <a:t>Coursebook: pages 7-16</a:t>
            </a:r>
          </a:p>
        </p:txBody>
      </p:sp>
      <p:sp>
        <p:nvSpPr>
          <p:cNvPr id="11" name="TextBox 10">
            <a:extLst>
              <a:ext uri="{FF2B5EF4-FFF2-40B4-BE49-F238E27FC236}">
                <a16:creationId xmlns:a16="http://schemas.microsoft.com/office/drawing/2014/main" id="{ED824CE4-26EC-7843-89E5-426337FB49F4}"/>
              </a:ext>
            </a:extLst>
          </p:cNvPr>
          <p:cNvSpPr txBox="1"/>
          <p:nvPr/>
        </p:nvSpPr>
        <p:spPr>
          <a:xfrm>
            <a:off x="321919" y="1444573"/>
            <a:ext cx="9143999" cy="523220"/>
          </a:xfrm>
          <a:prstGeom prst="rect">
            <a:avLst/>
          </a:prstGeom>
          <a:noFill/>
        </p:spPr>
        <p:txBody>
          <a:bodyPr wrap="square" rtlCol="0">
            <a:spAutoFit/>
          </a:bodyPr>
          <a:lstStyle/>
          <a:p>
            <a:r>
              <a:rPr lang="en-US" sz="2800" dirty="0">
                <a:solidFill>
                  <a:schemeClr val="accent1"/>
                </a:solidFill>
                <a:latin typeface="Arial" panose="020B0604020202020204" pitchFamily="34" charset="0"/>
                <a:cs typeface="Arial" panose="020B0604020202020204" pitchFamily="34" charset="0"/>
              </a:rPr>
              <a:t>Which targets are associated with my disease? </a:t>
            </a:r>
          </a:p>
        </p:txBody>
      </p:sp>
    </p:spTree>
    <p:extLst>
      <p:ext uri="{BB962C8B-B14F-4D97-AF65-F5344CB8AC3E}">
        <p14:creationId xmlns:p14="http://schemas.microsoft.com/office/powerpoint/2010/main" val="3608879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57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5"/>
          <p:cNvSpPr txBox="1">
            <a:spLocks/>
          </p:cNvSpPr>
          <p:nvPr/>
        </p:nvSpPr>
        <p:spPr>
          <a:xfrm>
            <a:off x="0" y="2760035"/>
            <a:ext cx="9144000" cy="967903"/>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3400" dirty="0">
                <a:solidFill>
                  <a:schemeClr val="bg1">
                    <a:lumMod val="50000"/>
                  </a:schemeClr>
                </a:solidFill>
                <a:latin typeface="Arial" panose="020B0604020202020204" pitchFamily="34" charset="0"/>
                <a:cs typeface="Arial" panose="020B0604020202020204" pitchFamily="34" charset="0"/>
              </a:rPr>
              <a:t>https://docs.targetvalidation.org/outreach/</a:t>
            </a:r>
          </a:p>
          <a:p>
            <a:pPr marL="0" indent="0" algn="ctr">
              <a:spcBef>
                <a:spcPts val="0"/>
              </a:spcBef>
              <a:buNone/>
            </a:pPr>
            <a:r>
              <a:rPr lang="en-US" sz="3400" dirty="0">
                <a:solidFill>
                  <a:schemeClr val="bg1">
                    <a:lumMod val="50000"/>
                  </a:schemeClr>
                </a:solidFill>
                <a:latin typeface="Arial" panose="020B0604020202020204" pitchFamily="34" charset="0"/>
                <a:cs typeface="Arial" panose="020B0604020202020204" pitchFamily="34" charset="0"/>
              </a:rPr>
              <a:t>latest-training-materials</a:t>
            </a:r>
            <a:endParaRPr lang="en-GB" sz="34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p:txBody>
      </p:sp>
      <p:sp>
        <p:nvSpPr>
          <p:cNvPr id="4" name="Title 8"/>
          <p:cNvSpPr txBox="1">
            <a:spLocks/>
          </p:cNvSpPr>
          <p:nvPr/>
        </p:nvSpPr>
        <p:spPr>
          <a:xfrm>
            <a:off x="0" y="720915"/>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50000"/>
              </a:lnSpc>
            </a:pPr>
            <a:r>
              <a:rPr lang="en-GB" sz="4000" dirty="0">
                <a:latin typeface="Arial" panose="020B0604020202020204" pitchFamily="34" charset="0"/>
                <a:ea typeface="Calibri"/>
                <a:cs typeface="Arial" panose="020B0604020202020204" pitchFamily="34" charset="0"/>
                <a:sym typeface="Calibri"/>
              </a:rPr>
              <a:t>Workshop exercises</a:t>
            </a:r>
          </a:p>
        </p:txBody>
      </p:sp>
    </p:spTree>
    <p:extLst>
      <p:ext uri="{BB962C8B-B14F-4D97-AF65-F5344CB8AC3E}">
        <p14:creationId xmlns:p14="http://schemas.microsoft.com/office/powerpoint/2010/main" val="112263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p59"/>
          <p:cNvSpPr txBox="1"/>
          <p:nvPr/>
        </p:nvSpPr>
        <p:spPr>
          <a:xfrm>
            <a:off x="260218" y="1558444"/>
            <a:ext cx="8883781" cy="1409617"/>
          </a:xfrm>
          <a:prstGeom prst="rect">
            <a:avLst/>
          </a:prstGeom>
          <a:noFill/>
          <a:ln>
            <a:noFill/>
          </a:ln>
        </p:spPr>
        <p:txBody>
          <a:bodyPr spcFirstLastPara="1" wrap="square" lIns="91425" tIns="45700" rIns="91425" bIns="45700" anchor="t" anchorCtr="0">
            <a:noAutofit/>
          </a:bodyPr>
          <a:lstStyle/>
          <a:p>
            <a:pPr marL="342900" indent="-342900" algn="just">
              <a:lnSpc>
                <a:spcPct val="120000"/>
              </a:lnSpc>
              <a:buClr>
                <a:srgbClr val="4F81BD"/>
              </a:buClr>
              <a:buFont typeface="Arial" panose="020B0604020202020204" pitchFamily="34" charset="0"/>
              <a:buChar char="•"/>
            </a:pPr>
            <a:r>
              <a:rPr lang="en-US" sz="2400" dirty="0">
                <a:solidFill>
                  <a:srgbClr val="4F81BD"/>
                </a:solidFill>
                <a:latin typeface="Arial" panose="020B0604020202020204" pitchFamily="34" charset="0"/>
                <a:ea typeface="Helvetica Neue"/>
                <a:cs typeface="Arial" panose="020B0604020202020204" pitchFamily="34" charset="0"/>
                <a:sym typeface="Helvetica Neue"/>
              </a:rPr>
              <a:t>Association score </a:t>
            </a:r>
            <a:r>
              <a:rPr lang="en-US" sz="2400" dirty="0">
                <a:solidFill>
                  <a:srgbClr val="4F81BD"/>
                </a:solidFill>
                <a:latin typeface="Arial" panose="020B0604020202020204" pitchFamily="34" charset="0"/>
                <a:ea typeface="Helvetica Neue"/>
                <a:cs typeface="Arial" panose="020B0604020202020204" pitchFamily="34" charset="0"/>
                <a:sym typeface="Wingdings" pitchFamily="2" charset="2"/>
              </a:rPr>
              <a:t>to convey confidence</a:t>
            </a:r>
            <a:endParaRPr lang="en-US" sz="2400" dirty="0">
              <a:solidFill>
                <a:srgbClr val="4F81BD"/>
              </a:solidFill>
              <a:ea typeface="Helvetica Neue"/>
            </a:endParaRPr>
          </a:p>
          <a:p>
            <a:pPr marL="342900" indent="-342900" algn="just">
              <a:lnSpc>
                <a:spcPct val="120000"/>
              </a:lnSpc>
              <a:buFont typeface="Arial" panose="020B0604020202020204" pitchFamily="34" charset="0"/>
              <a:buChar char="•"/>
            </a:pPr>
            <a:endParaRPr lang="en-US" sz="2400" dirty="0">
              <a:solidFill>
                <a:srgbClr val="4F81BD"/>
              </a:solidFill>
              <a:latin typeface="Arial" panose="020B0604020202020204" pitchFamily="34" charset="0"/>
              <a:ea typeface="Helvetica Neue"/>
              <a:cs typeface="Arial" panose="020B0604020202020204" pitchFamily="34" charset="0"/>
              <a:sym typeface="Helvetica Neue"/>
            </a:endParaRPr>
          </a:p>
          <a:p>
            <a:pPr marL="342900" indent="-342900" algn="just">
              <a:lnSpc>
                <a:spcPct val="120000"/>
              </a:lnSpc>
              <a:buClr>
                <a:srgbClr val="4F81BD"/>
              </a:buClr>
              <a:buFont typeface="Arial" panose="020B0604020202020204" pitchFamily="34" charset="0"/>
              <a:buChar char="•"/>
            </a:pPr>
            <a:r>
              <a:rPr lang="en-US" sz="2400" dirty="0">
                <a:solidFill>
                  <a:srgbClr val="4F81BD"/>
                </a:solidFill>
                <a:latin typeface="Arial" panose="020B0604020202020204" pitchFamily="34" charset="0"/>
                <a:ea typeface="Helvetica Neue"/>
                <a:cs typeface="Arial" panose="020B0604020202020204" pitchFamily="34" charset="0"/>
                <a:sym typeface="Helvetica Neue"/>
              </a:rPr>
              <a:t>More evidence </a:t>
            </a:r>
            <a:r>
              <a:rPr lang="en-US" sz="2400" dirty="0">
                <a:solidFill>
                  <a:srgbClr val="4F81BD"/>
                </a:solidFill>
                <a:latin typeface="Arial" panose="020B0604020202020204" pitchFamily="34" charset="0"/>
                <a:ea typeface="Helvetica Neue"/>
                <a:cs typeface="Arial" panose="020B0604020202020204" pitchFamily="34" charset="0"/>
                <a:sym typeface="Wingdings" pitchFamily="2" charset="2"/>
              </a:rPr>
              <a:t></a:t>
            </a:r>
            <a:r>
              <a:rPr lang="en-US" sz="2400" dirty="0">
                <a:solidFill>
                  <a:srgbClr val="4F81BD"/>
                </a:solidFill>
                <a:latin typeface="Arial" panose="020B0604020202020204" pitchFamily="34" charset="0"/>
                <a:ea typeface="Helvetica Neue"/>
                <a:cs typeface="Arial" panose="020B0604020202020204" pitchFamily="34" charset="0"/>
                <a:sym typeface="Helvetica Neue"/>
              </a:rPr>
              <a:t> stronger association score</a:t>
            </a:r>
          </a:p>
          <a:p>
            <a:pPr marL="342900" indent="-342900" algn="just">
              <a:lnSpc>
                <a:spcPct val="120000"/>
              </a:lnSpc>
              <a:buFont typeface="Arial" panose="020B0604020202020204" pitchFamily="34" charset="0"/>
              <a:buChar char="•"/>
            </a:pPr>
            <a:endParaRPr lang="en-US" sz="2400" dirty="0">
              <a:solidFill>
                <a:srgbClr val="4F81BD"/>
              </a:solidFill>
              <a:latin typeface="Arial" panose="020B0604020202020204" pitchFamily="34" charset="0"/>
              <a:ea typeface="Helvetica Neue"/>
              <a:cs typeface="Arial" panose="020B0604020202020204" pitchFamily="34" charset="0"/>
              <a:sym typeface="Helvetica Neue"/>
            </a:endParaRPr>
          </a:p>
          <a:p>
            <a:pPr marL="342900" indent="-342900" algn="just">
              <a:lnSpc>
                <a:spcPct val="120000"/>
              </a:lnSpc>
              <a:buClr>
                <a:srgbClr val="4F81BD"/>
              </a:buClr>
              <a:buFont typeface="Arial" panose="020B0604020202020204" pitchFamily="34" charset="0"/>
              <a:buChar char="•"/>
            </a:pPr>
            <a:r>
              <a:rPr lang="en-US" sz="2400" dirty="0">
                <a:solidFill>
                  <a:srgbClr val="4F81BD"/>
                </a:solidFill>
                <a:latin typeface="Arial" panose="020B0604020202020204" pitchFamily="34" charset="0"/>
                <a:ea typeface="Helvetica Neue"/>
                <a:cs typeface="Arial" panose="020B0604020202020204" pitchFamily="34" charset="0"/>
                <a:sym typeface="Helvetica Neue"/>
              </a:rPr>
              <a:t>Different evidence are scored and weighted in different ways</a:t>
            </a:r>
          </a:p>
          <a:p>
            <a:pPr marL="342900" indent="-342900" algn="just">
              <a:lnSpc>
                <a:spcPct val="120000"/>
              </a:lnSpc>
              <a:buFont typeface="Arial" panose="020B0604020202020204" pitchFamily="34" charset="0"/>
              <a:buChar char="•"/>
            </a:pPr>
            <a:endParaRPr sz="2400" dirty="0">
              <a:solidFill>
                <a:srgbClr val="4F81BD"/>
              </a:solidFill>
              <a:latin typeface="Arial" panose="020B0604020202020204" pitchFamily="34" charset="0"/>
              <a:ea typeface="Helvetica Neue"/>
              <a:cs typeface="Arial" panose="020B0604020202020204" pitchFamily="34" charset="0"/>
              <a:sym typeface="Helvetica Neue"/>
            </a:endParaRPr>
          </a:p>
        </p:txBody>
      </p:sp>
      <p:grpSp>
        <p:nvGrpSpPr>
          <p:cNvPr id="2" name="Group 1">
            <a:extLst>
              <a:ext uri="{FF2B5EF4-FFF2-40B4-BE49-F238E27FC236}">
                <a16:creationId xmlns:a16="http://schemas.microsoft.com/office/drawing/2014/main" id="{F9777392-3A80-E049-BB75-87CC6D0C7212}"/>
              </a:ext>
            </a:extLst>
          </p:cNvPr>
          <p:cNvGrpSpPr/>
          <p:nvPr/>
        </p:nvGrpSpPr>
        <p:grpSpPr>
          <a:xfrm>
            <a:off x="260218" y="4249960"/>
            <a:ext cx="8623561" cy="1290298"/>
            <a:chOff x="191825" y="5523088"/>
            <a:chExt cx="8623561" cy="1290298"/>
          </a:xfrm>
        </p:grpSpPr>
        <p:pic>
          <p:nvPicPr>
            <p:cNvPr id="10" name="Picture 9">
              <a:extLst>
                <a:ext uri="{FF2B5EF4-FFF2-40B4-BE49-F238E27FC236}">
                  <a16:creationId xmlns:a16="http://schemas.microsoft.com/office/drawing/2014/main" id="{FC9C2961-E91D-1A48-944C-774A591A2191}"/>
                </a:ext>
              </a:extLst>
            </p:cNvPr>
            <p:cNvPicPr>
              <a:picLocks noChangeAspect="1"/>
            </p:cNvPicPr>
            <p:nvPr/>
          </p:nvPicPr>
          <p:blipFill rotWithShape="1">
            <a:blip r:embed="rId3"/>
            <a:srcRect r="923"/>
            <a:stretch/>
          </p:blipFill>
          <p:spPr>
            <a:xfrm>
              <a:off x="191825" y="5813253"/>
              <a:ext cx="8276978" cy="1000133"/>
            </a:xfrm>
            <a:prstGeom prst="rect">
              <a:avLst/>
            </a:prstGeom>
          </p:spPr>
        </p:pic>
        <p:sp>
          <p:nvSpPr>
            <p:cNvPr id="11" name="Google Shape;393;p59">
              <a:extLst>
                <a:ext uri="{FF2B5EF4-FFF2-40B4-BE49-F238E27FC236}">
                  <a16:creationId xmlns:a16="http://schemas.microsoft.com/office/drawing/2014/main" id="{B2DBB03D-EC3E-B44C-A1D0-F83AECDFFB0B}"/>
                </a:ext>
              </a:extLst>
            </p:cNvPr>
            <p:cNvSpPr txBox="1"/>
            <p:nvPr/>
          </p:nvSpPr>
          <p:spPr>
            <a:xfrm>
              <a:off x="1035742"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Arial" panose="020B0604020202020204" pitchFamily="34" charset="0"/>
                  <a:ea typeface="Helvetica Neue"/>
                  <a:cs typeface="Arial" panose="020B0604020202020204" pitchFamily="34" charset="0"/>
                  <a:sym typeface="Helvetica Neue"/>
                </a:rPr>
                <a:t>Overall score</a:t>
              </a:r>
              <a:endParaRPr sz="1200" dirty="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12" name="Google Shape;393;p59">
              <a:extLst>
                <a:ext uri="{FF2B5EF4-FFF2-40B4-BE49-F238E27FC236}">
                  <a16:creationId xmlns:a16="http://schemas.microsoft.com/office/drawing/2014/main" id="{6E53F7F8-54F4-BE4B-B95A-43586AD5F074}"/>
                </a:ext>
              </a:extLst>
            </p:cNvPr>
            <p:cNvSpPr txBox="1"/>
            <p:nvPr/>
          </p:nvSpPr>
          <p:spPr>
            <a:xfrm>
              <a:off x="1976721"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Arial" panose="020B0604020202020204" pitchFamily="34" charset="0"/>
                  <a:ea typeface="Helvetica Neue"/>
                  <a:cs typeface="Arial" panose="020B0604020202020204" pitchFamily="34" charset="0"/>
                  <a:sym typeface="Helvetica Neue"/>
                </a:rPr>
                <a:t>Genetic</a:t>
              </a:r>
              <a:endParaRPr sz="1200" dirty="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13" name="Google Shape;393;p59">
              <a:extLst>
                <a:ext uri="{FF2B5EF4-FFF2-40B4-BE49-F238E27FC236}">
                  <a16:creationId xmlns:a16="http://schemas.microsoft.com/office/drawing/2014/main" id="{B51F8287-C478-2E4A-811A-48875BAC335E}"/>
                </a:ext>
              </a:extLst>
            </p:cNvPr>
            <p:cNvSpPr txBox="1"/>
            <p:nvPr/>
          </p:nvSpPr>
          <p:spPr>
            <a:xfrm>
              <a:off x="3008243" y="5523088"/>
              <a:ext cx="1305659"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Arial" panose="020B0604020202020204" pitchFamily="34" charset="0"/>
                  <a:ea typeface="Helvetica Neue"/>
                  <a:cs typeface="Arial" panose="020B0604020202020204" pitchFamily="34" charset="0"/>
                  <a:sym typeface="Helvetica Neue"/>
                </a:rPr>
                <a:t>Somatic</a:t>
              </a:r>
              <a:endParaRPr sz="1200" dirty="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14" name="Google Shape;393;p59">
              <a:extLst>
                <a:ext uri="{FF2B5EF4-FFF2-40B4-BE49-F238E27FC236}">
                  <a16:creationId xmlns:a16="http://schemas.microsoft.com/office/drawing/2014/main" id="{BAD7DB70-7ECF-5C44-A6B7-9AB24944C79A}"/>
                </a:ext>
              </a:extLst>
            </p:cNvPr>
            <p:cNvSpPr txBox="1"/>
            <p:nvPr/>
          </p:nvSpPr>
          <p:spPr>
            <a:xfrm>
              <a:off x="3732919"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Arial" panose="020B0604020202020204" pitchFamily="34" charset="0"/>
                  <a:ea typeface="Helvetica Neue"/>
                  <a:cs typeface="Arial" panose="020B0604020202020204" pitchFamily="34" charset="0"/>
                  <a:sym typeface="Helvetica Neue"/>
                </a:rPr>
                <a:t>Drugs</a:t>
              </a:r>
              <a:endParaRPr sz="1200" dirty="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15" name="Google Shape;393;p59">
              <a:extLst>
                <a:ext uri="{FF2B5EF4-FFF2-40B4-BE49-F238E27FC236}">
                  <a16:creationId xmlns:a16="http://schemas.microsoft.com/office/drawing/2014/main" id="{EFBC4531-0C64-8547-8FB4-AF9DE0D1F827}"/>
                </a:ext>
              </a:extLst>
            </p:cNvPr>
            <p:cNvSpPr txBox="1"/>
            <p:nvPr/>
          </p:nvSpPr>
          <p:spPr>
            <a:xfrm>
              <a:off x="4641814"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Arial" panose="020B0604020202020204" pitchFamily="34" charset="0"/>
                  <a:ea typeface="Helvetica Neue"/>
                  <a:cs typeface="Arial" panose="020B0604020202020204" pitchFamily="34" charset="0"/>
                  <a:sym typeface="Helvetica Neue"/>
                </a:rPr>
                <a:t>Pathways</a:t>
              </a:r>
              <a:endParaRPr sz="1200" dirty="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16" name="Google Shape;393;p59">
              <a:extLst>
                <a:ext uri="{FF2B5EF4-FFF2-40B4-BE49-F238E27FC236}">
                  <a16:creationId xmlns:a16="http://schemas.microsoft.com/office/drawing/2014/main" id="{42BD0AA8-04A0-AC46-BBBA-695E9FFF9E36}"/>
                </a:ext>
              </a:extLst>
            </p:cNvPr>
            <p:cNvSpPr txBox="1"/>
            <p:nvPr/>
          </p:nvSpPr>
          <p:spPr>
            <a:xfrm>
              <a:off x="5641252" y="5523088"/>
              <a:ext cx="1305659"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Arial" panose="020B0604020202020204" pitchFamily="34" charset="0"/>
                  <a:ea typeface="Helvetica Neue"/>
                  <a:cs typeface="Arial" panose="020B0604020202020204" pitchFamily="34" charset="0"/>
                  <a:sym typeface="Helvetica Neue"/>
                </a:rPr>
                <a:t>Expression</a:t>
              </a:r>
              <a:endParaRPr sz="1200" dirty="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17" name="Google Shape;393;p59">
              <a:extLst>
                <a:ext uri="{FF2B5EF4-FFF2-40B4-BE49-F238E27FC236}">
                  <a16:creationId xmlns:a16="http://schemas.microsoft.com/office/drawing/2014/main" id="{B1FAA3B3-907C-2840-84FE-282D566B2685}"/>
                </a:ext>
              </a:extLst>
            </p:cNvPr>
            <p:cNvSpPr txBox="1"/>
            <p:nvPr/>
          </p:nvSpPr>
          <p:spPr>
            <a:xfrm>
              <a:off x="7235539"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Arial" panose="020B0604020202020204" pitchFamily="34" charset="0"/>
                  <a:ea typeface="Helvetica Neue"/>
                  <a:cs typeface="Arial" panose="020B0604020202020204" pitchFamily="34" charset="0"/>
                  <a:sym typeface="Helvetica Neue"/>
                </a:rPr>
                <a:t>Animal mod</a:t>
              </a:r>
              <a:endParaRPr sz="1200" dirty="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18" name="Google Shape;393;p59">
              <a:extLst>
                <a:ext uri="{FF2B5EF4-FFF2-40B4-BE49-F238E27FC236}">
                  <a16:creationId xmlns:a16="http://schemas.microsoft.com/office/drawing/2014/main" id="{ADE0BF95-C73E-084C-80BB-811D565AFC4C}"/>
                </a:ext>
              </a:extLst>
            </p:cNvPr>
            <p:cNvSpPr txBox="1"/>
            <p:nvPr/>
          </p:nvSpPr>
          <p:spPr>
            <a:xfrm>
              <a:off x="6330803"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Arial" panose="020B0604020202020204" pitchFamily="34" charset="0"/>
                  <a:ea typeface="Helvetica Neue"/>
                  <a:cs typeface="Arial" panose="020B0604020202020204" pitchFamily="34" charset="0"/>
                  <a:sym typeface="Helvetica Neue"/>
                </a:rPr>
                <a:t>Text mining</a:t>
              </a:r>
              <a:endParaRPr sz="1200" dirty="0">
                <a:solidFill>
                  <a:srgbClr val="4F81BD"/>
                </a:solidFill>
                <a:latin typeface="Arial" panose="020B0604020202020204" pitchFamily="34" charset="0"/>
                <a:ea typeface="Helvetica Neue"/>
                <a:cs typeface="Arial" panose="020B0604020202020204" pitchFamily="34" charset="0"/>
                <a:sym typeface="Helvetica Neue"/>
              </a:endParaRPr>
            </a:p>
          </p:txBody>
        </p:sp>
      </p:grpSp>
      <p:sp>
        <p:nvSpPr>
          <p:cNvPr id="19" name="Google Shape;390;p59">
            <a:extLst>
              <a:ext uri="{FF2B5EF4-FFF2-40B4-BE49-F238E27FC236}">
                <a16:creationId xmlns:a16="http://schemas.microsoft.com/office/drawing/2014/main" id="{47024DC7-F7EB-6047-B8BF-86ED034C461B}"/>
              </a:ext>
            </a:extLst>
          </p:cNvPr>
          <p:cNvSpPr txBox="1">
            <a:spLocks/>
          </p:cNvSpPr>
          <p:nvPr/>
        </p:nvSpPr>
        <p:spPr>
          <a:xfrm>
            <a:off x="0" y="125278"/>
            <a:ext cx="9144000" cy="11430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0091EB"/>
              </a:buClr>
              <a:buSzPts val="4000"/>
              <a:buFont typeface="Helvetica Neue"/>
              <a:buNone/>
            </a:pPr>
            <a:r>
              <a:rPr lang="en-US" sz="3800" dirty="0">
                <a:solidFill>
                  <a:srgbClr val="0091EB"/>
                </a:solidFill>
                <a:latin typeface="Arial" panose="020B0604020202020204" pitchFamily="34" charset="0"/>
                <a:ea typeface="Helvetica Neue"/>
                <a:cs typeface="Arial" panose="020B0604020202020204" pitchFamily="34" charset="0"/>
                <a:sym typeface="Helvetica Neue"/>
              </a:rPr>
              <a:t>How well supported are the associations?</a:t>
            </a:r>
          </a:p>
        </p:txBody>
      </p:sp>
      <p:pic>
        <p:nvPicPr>
          <p:cNvPr id="20" name="Picture 19">
            <a:extLst>
              <a:ext uri="{FF2B5EF4-FFF2-40B4-BE49-F238E27FC236}">
                <a16:creationId xmlns:a16="http://schemas.microsoft.com/office/drawing/2014/main" id="{DDB6AFC5-73FF-2346-8ACE-DA33C1DB52F1}"/>
              </a:ext>
            </a:extLst>
          </p:cNvPr>
          <p:cNvPicPr>
            <a:picLocks noChangeAspect="1"/>
          </p:cNvPicPr>
          <p:nvPr/>
        </p:nvPicPr>
        <p:blipFill>
          <a:blip r:embed="rId4"/>
          <a:stretch>
            <a:fillRect/>
          </a:stretch>
        </p:blipFill>
        <p:spPr>
          <a:xfrm>
            <a:off x="6911596" y="5756775"/>
            <a:ext cx="1625600" cy="571500"/>
          </a:xfrm>
          <a:prstGeom prst="rect">
            <a:avLst/>
          </a:prstGeom>
        </p:spPr>
      </p:pic>
    </p:spTree>
    <p:extLst>
      <p:ext uri="{BB962C8B-B14F-4D97-AF65-F5344CB8AC3E}">
        <p14:creationId xmlns:p14="http://schemas.microsoft.com/office/powerpoint/2010/main" val="3135944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5"/>
          <p:cNvSpPr txBox="1">
            <a:spLocks/>
          </p:cNvSpPr>
          <p:nvPr/>
        </p:nvSpPr>
        <p:spPr>
          <a:xfrm>
            <a:off x="0" y="1804938"/>
            <a:ext cx="9144000" cy="1052318"/>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40000"/>
              </a:lnSpc>
              <a:spcBef>
                <a:spcPts val="0"/>
              </a:spcBef>
              <a:buNone/>
            </a:pPr>
            <a:r>
              <a:rPr lang="en-GB" sz="3000" dirty="0">
                <a:solidFill>
                  <a:schemeClr val="accent1"/>
                </a:solidFill>
                <a:latin typeface="Arial" panose="020B0604020202020204" pitchFamily="34" charset="0"/>
                <a:cs typeface="Arial" panose="020B0604020202020204" pitchFamily="34" charset="0"/>
              </a:rPr>
              <a:t>Statistical integration, aggregation and scoring</a:t>
            </a:r>
          </a:p>
          <a:p>
            <a:pPr marL="0" indent="0" algn="just">
              <a:lnSpc>
                <a:spcPct val="140000"/>
              </a:lnSpc>
              <a:spcBef>
                <a:spcPts val="0"/>
              </a:spcBef>
              <a:buNone/>
            </a:pPr>
            <a:endParaRPr lang="en-GB" sz="3000" dirty="0">
              <a:solidFill>
                <a:schemeClr val="accent1"/>
              </a:solidFill>
              <a:latin typeface="Arial" panose="020B0604020202020204" pitchFamily="34" charset="0"/>
              <a:cs typeface="Arial" panose="020B0604020202020204" pitchFamily="34" charset="0"/>
            </a:endParaRPr>
          </a:p>
          <a:p>
            <a:pPr algn="just">
              <a:lnSpc>
                <a:spcPct val="140000"/>
              </a:lnSpc>
              <a:spcBef>
                <a:spcPts val="0"/>
              </a:spcBef>
            </a:pPr>
            <a:endParaRPr lang="en-GB" sz="3000" dirty="0">
              <a:solidFill>
                <a:schemeClr val="accent1"/>
              </a:solidFill>
              <a:latin typeface="Arial" panose="020B0604020202020204" pitchFamily="34" charset="0"/>
              <a:cs typeface="Arial" panose="020B0604020202020204" pitchFamily="34" charset="0"/>
            </a:endParaRPr>
          </a:p>
        </p:txBody>
      </p:sp>
      <p:sp>
        <p:nvSpPr>
          <p:cNvPr id="9" name="Title 8"/>
          <p:cNvSpPr txBox="1">
            <a:spLocks/>
          </p:cNvSpPr>
          <p:nvPr/>
        </p:nvSpPr>
        <p:spPr>
          <a:xfrm>
            <a:off x="0" y="231220"/>
            <a:ext cx="9144000" cy="51903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latin typeface="Arial" panose="020B0604020202020204" pitchFamily="34" charset="0"/>
                <a:cs typeface="Arial" panose="020B0604020202020204" pitchFamily="34" charset="0"/>
              </a:rPr>
              <a:t>Evidence score </a:t>
            </a:r>
            <a:r>
              <a:rPr lang="en-US" sz="4000" dirty="0">
                <a:latin typeface="Arial" panose="020B0604020202020204" pitchFamily="34" charset="0"/>
                <a:cs typeface="Arial" panose="020B0604020202020204" pitchFamily="34" charset="0"/>
                <a:sym typeface="Wingdings" pitchFamily="2" charset="2"/>
              </a:rPr>
              <a:t>to</a:t>
            </a:r>
            <a:r>
              <a:rPr lang="en-US" sz="4000" dirty="0">
                <a:latin typeface="Arial" panose="020B0604020202020204" pitchFamily="34" charset="0"/>
                <a:cs typeface="Arial" panose="020B0604020202020204" pitchFamily="34" charset="0"/>
              </a:rPr>
              <a:t> overall score</a:t>
            </a:r>
          </a:p>
        </p:txBody>
      </p:sp>
      <p:sp>
        <p:nvSpPr>
          <p:cNvPr id="4" name="Rectangle 3"/>
          <p:cNvSpPr/>
          <p:nvPr/>
        </p:nvSpPr>
        <p:spPr>
          <a:xfrm>
            <a:off x="1194447" y="6303614"/>
            <a:ext cx="6755106" cy="646331"/>
          </a:xfrm>
          <a:prstGeom prst="rect">
            <a:avLst/>
          </a:prstGeom>
        </p:spPr>
        <p:txBody>
          <a:bodyPr wrap="square">
            <a:spAutoFit/>
          </a:bodyPr>
          <a:lstStyle/>
          <a:p>
            <a:pPr algn="ctr"/>
            <a:r>
              <a:rPr lang="en-US" sz="1800" dirty="0">
                <a:latin typeface="Arial" panose="020B0604020202020204" pitchFamily="34" charset="0"/>
                <a:cs typeface="Arial" panose="020B0604020202020204" pitchFamily="34" charset="0"/>
                <a:hlinkClick r:id="rId3"/>
              </a:rPr>
              <a:t>https://docs.targetvalidation.org/getting-started/scoring</a:t>
            </a: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p:txBody>
      </p:sp>
      <p:sp>
        <p:nvSpPr>
          <p:cNvPr id="5" name="Content Placeholder 5"/>
          <p:cNvSpPr txBox="1">
            <a:spLocks/>
          </p:cNvSpPr>
          <p:nvPr/>
        </p:nvSpPr>
        <p:spPr>
          <a:xfrm>
            <a:off x="0" y="2145933"/>
            <a:ext cx="9144000" cy="304886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40000"/>
              </a:lnSpc>
              <a:spcBef>
                <a:spcPts val="0"/>
              </a:spcBef>
              <a:buNone/>
            </a:pPr>
            <a:endParaRPr lang="en-GB" sz="3000" dirty="0">
              <a:solidFill>
                <a:schemeClr val="accent1"/>
              </a:solidFill>
              <a:latin typeface="Arial" panose="020B0604020202020204" pitchFamily="34" charset="0"/>
              <a:cs typeface="Arial" panose="020B0604020202020204" pitchFamily="34" charset="0"/>
            </a:endParaRPr>
          </a:p>
          <a:p>
            <a:pPr marL="400050" lvl="1" indent="0" algn="just">
              <a:lnSpc>
                <a:spcPct val="140000"/>
              </a:lnSpc>
              <a:spcBef>
                <a:spcPts val="0"/>
              </a:spcBef>
              <a:buNone/>
            </a:pPr>
            <a:r>
              <a:rPr lang="en-GB" sz="2500" dirty="0">
                <a:solidFill>
                  <a:schemeClr val="accent1"/>
                </a:solidFill>
                <a:latin typeface="Arial" panose="020B0604020202020204" pitchFamily="34" charset="0"/>
                <a:cs typeface="Arial" panose="020B0604020202020204" pitchFamily="34" charset="0"/>
              </a:rPr>
              <a:t>1) Evidence score (e.g. one SNP from a GWAS paper)</a:t>
            </a:r>
          </a:p>
          <a:p>
            <a:pPr marL="400050" lvl="1" indent="0" algn="just">
              <a:lnSpc>
                <a:spcPct val="140000"/>
              </a:lnSpc>
              <a:spcBef>
                <a:spcPts val="0"/>
              </a:spcBef>
              <a:buNone/>
            </a:pPr>
            <a:r>
              <a:rPr lang="en-GB" sz="2500" dirty="0">
                <a:solidFill>
                  <a:schemeClr val="accent1"/>
                </a:solidFill>
                <a:latin typeface="Arial" panose="020B0604020202020204" pitchFamily="34" charset="0"/>
                <a:cs typeface="Arial" panose="020B0604020202020204" pitchFamily="34" charset="0"/>
              </a:rPr>
              <a:t>2) Data source score (e.g. all SNPs from the GWAS </a:t>
            </a:r>
            <a:r>
              <a:rPr lang="en-GB" sz="2500" dirty="0" err="1">
                <a:solidFill>
                  <a:schemeClr val="accent1"/>
                </a:solidFill>
                <a:latin typeface="Arial" panose="020B0604020202020204" pitchFamily="34" charset="0"/>
                <a:cs typeface="Arial" panose="020B0604020202020204" pitchFamily="34" charset="0"/>
              </a:rPr>
              <a:t>catalog</a:t>
            </a:r>
            <a:r>
              <a:rPr lang="en-GB" sz="2500" dirty="0">
                <a:solidFill>
                  <a:schemeClr val="accent1"/>
                </a:solidFill>
                <a:latin typeface="Arial" panose="020B0604020202020204" pitchFamily="34" charset="0"/>
                <a:cs typeface="Arial" panose="020B0604020202020204" pitchFamily="34" charset="0"/>
              </a:rPr>
              <a:t>)</a:t>
            </a:r>
          </a:p>
          <a:p>
            <a:pPr marL="400050" lvl="1" indent="0" algn="just">
              <a:lnSpc>
                <a:spcPct val="140000"/>
              </a:lnSpc>
              <a:spcBef>
                <a:spcPts val="0"/>
              </a:spcBef>
              <a:buNone/>
            </a:pPr>
            <a:r>
              <a:rPr lang="en-GB" sz="2500" dirty="0">
                <a:solidFill>
                  <a:schemeClr val="accent1"/>
                </a:solidFill>
                <a:latin typeface="Arial" panose="020B0604020202020204" pitchFamily="34" charset="0"/>
                <a:cs typeface="Arial" panose="020B0604020202020204" pitchFamily="34" charset="0"/>
              </a:rPr>
              <a:t>3) Data type score (e.g. all sources of Genetic associations) </a:t>
            </a:r>
          </a:p>
          <a:p>
            <a:pPr marL="400050" lvl="1" indent="0" algn="just">
              <a:lnSpc>
                <a:spcPct val="140000"/>
              </a:lnSpc>
              <a:spcBef>
                <a:spcPts val="0"/>
              </a:spcBef>
              <a:buNone/>
            </a:pPr>
            <a:r>
              <a:rPr lang="en-GB" sz="2500" dirty="0">
                <a:solidFill>
                  <a:schemeClr val="accent1"/>
                </a:solidFill>
                <a:latin typeface="Arial" panose="020B0604020202020204" pitchFamily="34" charset="0"/>
                <a:cs typeface="Arial" panose="020B0604020202020204" pitchFamily="34" charset="0"/>
              </a:rPr>
              <a:t>4) Overall association score</a:t>
            </a:r>
            <a:endParaRPr lang="en-GB" sz="3000" dirty="0">
              <a:solidFill>
                <a:schemeClr val="accent1"/>
              </a:solidFill>
              <a:latin typeface="Arial" panose="020B0604020202020204" pitchFamily="34" charset="0"/>
              <a:cs typeface="Arial" panose="020B0604020202020204" pitchFamily="34" charset="0"/>
            </a:endParaRPr>
          </a:p>
          <a:p>
            <a:pPr algn="just">
              <a:lnSpc>
                <a:spcPct val="140000"/>
              </a:lnSpc>
              <a:spcBef>
                <a:spcPts val="0"/>
              </a:spcBef>
            </a:pPr>
            <a:endParaRPr lang="en-GB" sz="30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9609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txBox="1">
            <a:spLocks/>
          </p:cNvSpPr>
          <p:nvPr/>
        </p:nvSpPr>
        <p:spPr>
          <a:xfrm>
            <a:off x="2091727" y="3698932"/>
            <a:ext cx="7276450" cy="196039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spcBef>
                <a:spcPts val="0"/>
              </a:spcBef>
              <a:buNone/>
            </a:pPr>
            <a:r>
              <a:rPr lang="en-GB" sz="2600" dirty="0">
                <a:solidFill>
                  <a:schemeClr val="accent1"/>
                </a:solidFill>
                <a:latin typeface="Arial" panose="020B0604020202020204" pitchFamily="34" charset="0"/>
                <a:cs typeface="Arial" panose="020B0604020202020204" pitchFamily="34" charset="0"/>
              </a:rPr>
              <a:t>f = sample size (cases and controls)</a:t>
            </a:r>
          </a:p>
          <a:p>
            <a:pPr marL="0" indent="0" algn="just">
              <a:lnSpc>
                <a:spcPct val="120000"/>
              </a:lnSpc>
              <a:spcBef>
                <a:spcPts val="0"/>
              </a:spcBef>
              <a:buNone/>
            </a:pPr>
            <a:r>
              <a:rPr lang="en-GB" sz="2600" dirty="0">
                <a:solidFill>
                  <a:schemeClr val="accent1"/>
                </a:solidFill>
                <a:latin typeface="Arial" panose="020B0604020202020204" pitchFamily="34" charset="0"/>
                <a:cs typeface="Arial" panose="020B0604020202020204" pitchFamily="34" charset="0"/>
              </a:rPr>
              <a:t>s = predicted functional consequence (VEP)</a:t>
            </a:r>
          </a:p>
          <a:p>
            <a:pPr marL="0" indent="0" algn="just">
              <a:lnSpc>
                <a:spcPct val="120000"/>
              </a:lnSpc>
              <a:spcBef>
                <a:spcPts val="0"/>
              </a:spcBef>
              <a:buNone/>
            </a:pPr>
            <a:r>
              <a:rPr lang="en-GB" sz="2600" dirty="0">
                <a:solidFill>
                  <a:schemeClr val="accent1"/>
                </a:solidFill>
                <a:latin typeface="Arial" panose="020B0604020202020204" pitchFamily="34" charset="0"/>
                <a:cs typeface="Arial" panose="020B0604020202020204" pitchFamily="34" charset="0"/>
              </a:rPr>
              <a:t>c = </a:t>
            </a:r>
            <a:r>
              <a:rPr lang="en-GB" sz="2600" i="1" dirty="0">
                <a:solidFill>
                  <a:schemeClr val="accent1"/>
                </a:solidFill>
                <a:latin typeface="Arial" panose="020B0604020202020204" pitchFamily="34" charset="0"/>
                <a:cs typeface="Arial" panose="020B0604020202020204" pitchFamily="34" charset="0"/>
              </a:rPr>
              <a:t>p</a:t>
            </a:r>
            <a:r>
              <a:rPr lang="en-GB" sz="2600" dirty="0">
                <a:solidFill>
                  <a:schemeClr val="accent1"/>
                </a:solidFill>
                <a:latin typeface="Arial" panose="020B0604020202020204" pitchFamily="34" charset="0"/>
                <a:cs typeface="Arial" panose="020B0604020202020204" pitchFamily="34" charset="0"/>
              </a:rPr>
              <a:t> value reported in the paper</a:t>
            </a:r>
          </a:p>
        </p:txBody>
      </p:sp>
      <p:pic>
        <p:nvPicPr>
          <p:cNvPr id="7" name="Picture 6"/>
          <p:cNvPicPr>
            <a:picLocks noChangeAspect="1"/>
          </p:cNvPicPr>
          <p:nvPr/>
        </p:nvPicPr>
        <p:blipFill>
          <a:blip r:embed="rId3"/>
          <a:stretch>
            <a:fillRect/>
          </a:stretch>
        </p:blipFill>
        <p:spPr>
          <a:xfrm>
            <a:off x="278870" y="3681291"/>
            <a:ext cx="1727998" cy="1727998"/>
          </a:xfrm>
          <a:prstGeom prst="rect">
            <a:avLst/>
          </a:prstGeom>
        </p:spPr>
      </p:pic>
      <p:sp>
        <p:nvSpPr>
          <p:cNvPr id="9" name="Rectangle 8"/>
          <p:cNvSpPr/>
          <p:nvPr/>
        </p:nvSpPr>
        <p:spPr>
          <a:xfrm>
            <a:off x="0" y="17190"/>
            <a:ext cx="9144000" cy="787908"/>
          </a:xfrm>
          <a:prstGeom prst="rect">
            <a:avLst/>
          </a:prstGeom>
        </p:spPr>
        <p:txBody>
          <a:bodyPr wrap="square">
            <a:spAutoFit/>
          </a:bodyPr>
          <a:lstStyle/>
          <a:p>
            <a:pPr algn="ctr">
              <a:lnSpc>
                <a:spcPct val="120000"/>
              </a:lnSpc>
            </a:pPr>
            <a:r>
              <a:rPr lang="en-GB" sz="4000" dirty="0">
                <a:solidFill>
                  <a:srgbClr val="0091EB"/>
                </a:solidFill>
                <a:latin typeface="Arial" panose="020B0604020202020204" pitchFamily="34" charset="0"/>
                <a:cs typeface="Arial" panose="020B0604020202020204" pitchFamily="34" charset="0"/>
              </a:rPr>
              <a:t> Computing the score for one evidence</a:t>
            </a:r>
            <a:endParaRPr lang="en-GB" sz="4000" i="1" dirty="0">
              <a:solidFill>
                <a:srgbClr val="0091EB"/>
              </a:solidFill>
              <a:latin typeface="Arial" panose="020B0604020202020204" pitchFamily="34" charset="0"/>
              <a:cs typeface="Arial" panose="020B0604020202020204" pitchFamily="34" charset="0"/>
            </a:endParaRPr>
          </a:p>
        </p:txBody>
      </p:sp>
      <p:sp>
        <p:nvSpPr>
          <p:cNvPr id="10" name="Title 3"/>
          <p:cNvSpPr txBox="1">
            <a:spLocks/>
          </p:cNvSpPr>
          <p:nvPr/>
        </p:nvSpPr>
        <p:spPr>
          <a:xfrm>
            <a:off x="0" y="585245"/>
            <a:ext cx="9144000"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latin typeface="Arial" panose="020B0604020202020204" pitchFamily="34" charset="0"/>
              <a:cs typeface="Arial" panose="020B0604020202020204" pitchFamily="34" charset="0"/>
            </a:endParaRPr>
          </a:p>
        </p:txBody>
      </p:sp>
      <p:sp>
        <p:nvSpPr>
          <p:cNvPr id="11" name="Rectangle 10"/>
          <p:cNvSpPr/>
          <p:nvPr/>
        </p:nvSpPr>
        <p:spPr>
          <a:xfrm>
            <a:off x="-52920" y="980743"/>
            <a:ext cx="9144000" cy="2406813"/>
          </a:xfrm>
          <a:prstGeom prst="rect">
            <a:avLst/>
          </a:prstGeom>
        </p:spPr>
        <p:txBody>
          <a:bodyPr wrap="square">
            <a:spAutoFit/>
          </a:bodyPr>
          <a:lstStyle/>
          <a:p>
            <a:pPr algn="ctr">
              <a:lnSpc>
                <a:spcPct val="120000"/>
              </a:lnSpc>
            </a:pPr>
            <a:r>
              <a:rPr lang="en-GB" sz="3000" i="1" dirty="0">
                <a:solidFill>
                  <a:schemeClr val="accent1"/>
                </a:solidFill>
                <a:latin typeface="Arial" panose="020B0604020202020204" pitchFamily="34" charset="0"/>
                <a:cs typeface="Arial" panose="020B0604020202020204" pitchFamily="34" charset="0"/>
              </a:rPr>
              <a:t>score = f * s * c</a:t>
            </a:r>
          </a:p>
          <a:p>
            <a:pPr algn="ctr">
              <a:lnSpc>
                <a:spcPct val="120000"/>
              </a:lnSpc>
            </a:pPr>
            <a:endParaRPr lang="en-GB" sz="2400" dirty="0">
              <a:solidFill>
                <a:schemeClr val="accent1"/>
              </a:solidFill>
              <a:latin typeface="Arial" panose="020B0604020202020204" pitchFamily="34" charset="0"/>
              <a:cs typeface="Arial" panose="020B0604020202020204" pitchFamily="34" charset="0"/>
            </a:endParaRPr>
          </a:p>
          <a:p>
            <a:pPr marL="342900" lvl="1" algn="just">
              <a:lnSpc>
                <a:spcPct val="120000"/>
              </a:lnSpc>
            </a:pPr>
            <a:r>
              <a:rPr lang="en-GB" sz="2400" dirty="0">
                <a:solidFill>
                  <a:schemeClr val="accent1"/>
                </a:solidFill>
                <a:latin typeface="Arial" panose="020B0604020202020204" pitchFamily="34" charset="0"/>
                <a:cs typeface="Arial" panose="020B0604020202020204" pitchFamily="34" charset="0"/>
              </a:rPr>
              <a:t>f, relative occurrence of a target-disease evidence</a:t>
            </a:r>
          </a:p>
          <a:p>
            <a:pPr marL="342900" lvl="1" algn="just">
              <a:lnSpc>
                <a:spcPct val="120000"/>
              </a:lnSpc>
            </a:pPr>
            <a:r>
              <a:rPr lang="en-GB" sz="2400" dirty="0">
                <a:solidFill>
                  <a:schemeClr val="accent1"/>
                </a:solidFill>
                <a:latin typeface="Arial" panose="020B0604020202020204" pitchFamily="34" charset="0"/>
                <a:cs typeface="Arial" panose="020B0604020202020204" pitchFamily="34" charset="0"/>
              </a:rPr>
              <a:t>s, strength of the effect of the variant</a:t>
            </a:r>
          </a:p>
          <a:p>
            <a:pPr marL="342900" lvl="1" algn="just">
              <a:lnSpc>
                <a:spcPct val="120000"/>
              </a:lnSpc>
            </a:pPr>
            <a:r>
              <a:rPr lang="en-GB" sz="2400" dirty="0">
                <a:solidFill>
                  <a:schemeClr val="accent1"/>
                </a:solidFill>
                <a:latin typeface="Arial" panose="020B0604020202020204" pitchFamily="34" charset="0"/>
                <a:cs typeface="Arial" panose="020B0604020202020204" pitchFamily="34" charset="0"/>
              </a:rPr>
              <a:t>c, confidence of the observation for the target-disease evidence</a:t>
            </a:r>
            <a:endParaRPr lang="en-GB" sz="3000" dirty="0">
              <a:solidFill>
                <a:schemeClr val="accent1"/>
              </a:solidFill>
              <a:latin typeface="Arial" panose="020B0604020202020204" pitchFamily="34" charset="0"/>
              <a:cs typeface="Arial" panose="020B0604020202020204" pitchFamily="34" charset="0"/>
            </a:endParaRPr>
          </a:p>
        </p:txBody>
      </p:sp>
      <p:sp>
        <p:nvSpPr>
          <p:cNvPr id="2" name="Rectangle 1"/>
          <p:cNvSpPr/>
          <p:nvPr/>
        </p:nvSpPr>
        <p:spPr>
          <a:xfrm>
            <a:off x="280195" y="5800559"/>
            <a:ext cx="8863805" cy="327077"/>
          </a:xfrm>
          <a:prstGeom prst="rect">
            <a:avLst/>
          </a:prstGeom>
        </p:spPr>
        <p:txBody>
          <a:bodyPr wrap="square">
            <a:spAutoFit/>
          </a:bodyPr>
          <a:lstStyle/>
          <a:p>
            <a:pPr algn="r">
              <a:lnSpc>
                <a:spcPct val="120000"/>
              </a:lnSpc>
            </a:pPr>
            <a:r>
              <a:rPr lang="en-GB" dirty="0">
                <a:solidFill>
                  <a:schemeClr val="accent1"/>
                </a:solidFill>
                <a:latin typeface="Arial" panose="020B0604020202020204" pitchFamily="34" charset="0"/>
                <a:cs typeface="Arial" panose="020B0604020202020204" pitchFamily="34" charset="0"/>
              </a:rPr>
              <a:t>(Factors affecting the relative strength of</a:t>
            </a:r>
            <a:r>
              <a:rPr lang="en-GB" i="1" dirty="0">
                <a:solidFill>
                  <a:schemeClr val="accent1"/>
                </a:solidFill>
                <a:latin typeface="Arial" panose="020B0604020202020204" pitchFamily="34" charset="0"/>
                <a:cs typeface="Arial" panose="020B0604020202020204" pitchFamily="34" charset="0"/>
              </a:rPr>
              <a:t> </a:t>
            </a:r>
            <a:r>
              <a:rPr lang="en-GB" dirty="0">
                <a:solidFill>
                  <a:schemeClr val="accent1"/>
                </a:solidFill>
                <a:latin typeface="Arial" panose="020B0604020202020204" pitchFamily="34" charset="0"/>
                <a:cs typeface="Arial" panose="020B0604020202020204" pitchFamily="34" charset="0"/>
              </a:rPr>
              <a:t>GWAS </a:t>
            </a:r>
            <a:r>
              <a:rPr lang="en-GB" dirty="0" err="1">
                <a:solidFill>
                  <a:schemeClr val="accent1"/>
                </a:solidFill>
                <a:latin typeface="Arial" panose="020B0604020202020204" pitchFamily="34" charset="0"/>
                <a:cs typeface="Arial" panose="020B0604020202020204" pitchFamily="34" charset="0"/>
              </a:rPr>
              <a:t>Catalog</a:t>
            </a:r>
            <a:r>
              <a:rPr lang="en-GB" dirty="0">
                <a:solidFill>
                  <a:schemeClr val="accent1"/>
                </a:solidFill>
                <a:latin typeface="Arial" panose="020B0604020202020204" pitchFamily="34" charset="0"/>
                <a:cs typeface="Arial" panose="020B0604020202020204" pitchFamily="34" charset="0"/>
              </a:rPr>
              <a:t> evidence)</a:t>
            </a:r>
          </a:p>
        </p:txBody>
      </p:sp>
    </p:spTree>
    <p:extLst>
      <p:ext uri="{BB962C8B-B14F-4D97-AF65-F5344CB8AC3E}">
        <p14:creationId xmlns:p14="http://schemas.microsoft.com/office/powerpoint/2010/main" val="156386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3027823" y="3054388"/>
            <a:ext cx="6755106" cy="646331"/>
          </a:xfrm>
          <a:prstGeom prst="rect">
            <a:avLst/>
          </a:prstGeom>
        </p:spPr>
        <p:txBody>
          <a:bodyPr wrap="square">
            <a:spAutoFit/>
          </a:bodyPr>
          <a:lstStyle/>
          <a:p>
            <a:pPr algn="ctr"/>
            <a:r>
              <a:rPr lang="en-US" sz="1800" dirty="0">
                <a:latin typeface="Arial" panose="020B0604020202020204" pitchFamily="34" charset="0"/>
                <a:cs typeface="Arial" panose="020B0604020202020204" pitchFamily="34" charset="0"/>
                <a:hlinkClick r:id="rId3"/>
              </a:rPr>
              <a:t>https://docs.targetvalidation.org/getting-started/scoring</a:t>
            </a: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p:txBody>
      </p:sp>
      <p:pic>
        <p:nvPicPr>
          <p:cNvPr id="3" name="Picture 2" descr="Screen Shot 2018-10-15 at 10.00.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439" y="0"/>
            <a:ext cx="7031895" cy="6858000"/>
          </a:xfrm>
          <a:prstGeom prst="rect">
            <a:avLst/>
          </a:prstGeom>
        </p:spPr>
      </p:pic>
      <p:sp>
        <p:nvSpPr>
          <p:cNvPr id="12" name="Rectangle 11"/>
          <p:cNvSpPr/>
          <p:nvPr/>
        </p:nvSpPr>
        <p:spPr>
          <a:xfrm rot="16200000">
            <a:off x="-2870841" y="3255972"/>
            <a:ext cx="6876982" cy="327077"/>
          </a:xfrm>
          <a:prstGeom prst="rect">
            <a:avLst/>
          </a:prstGeom>
        </p:spPr>
        <p:txBody>
          <a:bodyPr wrap="square">
            <a:spAutoFit/>
          </a:bodyPr>
          <a:lstStyle/>
          <a:p>
            <a:pPr algn="ctr">
              <a:lnSpc>
                <a:spcPct val="120000"/>
              </a:lnSpc>
            </a:pPr>
            <a:r>
              <a:rPr lang="en-GB" dirty="0">
                <a:solidFill>
                  <a:schemeClr val="accent1"/>
                </a:solidFill>
                <a:latin typeface="Arial" panose="020B0604020202020204" pitchFamily="34" charset="0"/>
                <a:cs typeface="Arial" panose="020B0604020202020204" pitchFamily="34" charset="0"/>
              </a:rPr>
              <a:t>Factors affecting the relative strength of the evidence</a:t>
            </a:r>
          </a:p>
        </p:txBody>
      </p:sp>
    </p:spTree>
    <p:extLst>
      <p:ext uri="{BB962C8B-B14F-4D97-AF65-F5344CB8AC3E}">
        <p14:creationId xmlns:p14="http://schemas.microsoft.com/office/powerpoint/2010/main" val="680400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1550292" y="3438426"/>
            <a:ext cx="381836" cy="276999"/>
          </a:xfrm>
          <a:prstGeom prst="rect">
            <a:avLst/>
          </a:prstGeom>
          <a:solidFill>
            <a:schemeClr val="bg1"/>
          </a:solidFill>
          <a:ln>
            <a:solidFill>
              <a:srgbClr val="E6E0EC"/>
            </a:solidFill>
          </a:ln>
        </p:spPr>
        <p:txBody>
          <a:bodyPr wrap="none">
            <a:spAutoFit/>
          </a:bodyPr>
          <a:lstStyle/>
          <a:p>
            <a:r>
              <a:rPr lang="en-US" sz="1200" dirty="0">
                <a:solidFill>
                  <a:srgbClr val="7030A0"/>
                </a:solidFill>
                <a:latin typeface="Arial" panose="020B0604020202020204" pitchFamily="34" charset="0"/>
                <a:cs typeface="Arial" panose="020B0604020202020204" pitchFamily="34" charset="0"/>
              </a:rPr>
              <a:t>Σ</a:t>
            </a:r>
            <a:r>
              <a:rPr lang="en-US" sz="1200" baseline="-25000" dirty="0">
                <a:solidFill>
                  <a:srgbClr val="7030A0"/>
                </a:solidFill>
                <a:latin typeface="Arial" panose="020B0604020202020204" pitchFamily="34" charset="0"/>
                <a:cs typeface="Arial" panose="020B0604020202020204" pitchFamily="34" charset="0"/>
              </a:rPr>
              <a:t>H </a:t>
            </a:r>
            <a:endParaRPr lang="en-US" sz="1200" dirty="0">
              <a:latin typeface="Arial" panose="020B0604020202020204" pitchFamily="34" charset="0"/>
              <a:cs typeface="Arial" panose="020B0604020202020204" pitchFamily="34" charset="0"/>
            </a:endParaRPr>
          </a:p>
        </p:txBody>
      </p:sp>
      <p:sp>
        <p:nvSpPr>
          <p:cNvPr id="213" name="Rectangle 212"/>
          <p:cNvSpPr/>
          <p:nvPr/>
        </p:nvSpPr>
        <p:spPr>
          <a:xfrm>
            <a:off x="121098" y="1694226"/>
            <a:ext cx="1553315" cy="1815882"/>
          </a:xfrm>
          <a:prstGeom prst="rect">
            <a:avLst/>
          </a:prstGeom>
        </p:spPr>
        <p:txBody>
          <a:bodyPr wrap="square">
            <a:spAutoFit/>
          </a:bodyPr>
          <a:lstStyle/>
          <a:p>
            <a:r>
              <a:rPr lang="en-US" sz="1400" dirty="0">
                <a:solidFill>
                  <a:schemeClr val="bg1">
                    <a:lumMod val="50000"/>
                  </a:schemeClr>
                </a:solidFill>
                <a:latin typeface="Arial" panose="020B0604020202020204" pitchFamily="34" charset="0"/>
                <a:cs typeface="Arial" panose="020B0604020202020204" pitchFamily="34" charset="0"/>
              </a:rPr>
              <a:t>Calculated at four levels:</a:t>
            </a:r>
          </a:p>
          <a:p>
            <a:endParaRPr lang="en-US" sz="1400"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a:buChar char="•"/>
            </a:pPr>
            <a:r>
              <a:rPr lang="en-US" sz="1400" dirty="0">
                <a:solidFill>
                  <a:schemeClr val="bg1">
                    <a:lumMod val="50000"/>
                  </a:schemeClr>
                </a:solidFill>
                <a:latin typeface="Arial" panose="020B0604020202020204" pitchFamily="34" charset="0"/>
                <a:cs typeface="Arial" panose="020B0604020202020204" pitchFamily="34" charset="0"/>
              </a:rPr>
              <a:t>Evidence</a:t>
            </a:r>
          </a:p>
          <a:p>
            <a:pPr marL="285750" indent="-285750">
              <a:buFont typeface="Arial"/>
              <a:buChar char="•"/>
            </a:pPr>
            <a:r>
              <a:rPr lang="en-US" sz="1400" dirty="0">
                <a:solidFill>
                  <a:schemeClr val="bg1">
                    <a:lumMod val="50000"/>
                  </a:schemeClr>
                </a:solidFill>
                <a:latin typeface="Arial" panose="020B0604020202020204" pitchFamily="34" charset="0"/>
                <a:cs typeface="Arial" panose="020B0604020202020204" pitchFamily="34" charset="0"/>
              </a:rPr>
              <a:t>Data source</a:t>
            </a:r>
          </a:p>
          <a:p>
            <a:pPr marL="285750" indent="-285750">
              <a:buFont typeface="Arial"/>
              <a:buChar char="•"/>
            </a:pPr>
            <a:r>
              <a:rPr lang="en-US" sz="1400" dirty="0">
                <a:solidFill>
                  <a:schemeClr val="bg1">
                    <a:lumMod val="50000"/>
                  </a:schemeClr>
                </a:solidFill>
                <a:latin typeface="Arial" panose="020B0604020202020204" pitchFamily="34" charset="0"/>
                <a:cs typeface="Arial" panose="020B0604020202020204" pitchFamily="34" charset="0"/>
              </a:rPr>
              <a:t>Data type</a:t>
            </a:r>
          </a:p>
          <a:p>
            <a:pPr marL="285750" indent="-285750">
              <a:buFont typeface="Arial"/>
              <a:buChar char="•"/>
            </a:pPr>
            <a:r>
              <a:rPr lang="en-US" sz="1400" dirty="0">
                <a:solidFill>
                  <a:schemeClr val="bg1">
                    <a:lumMod val="50000"/>
                  </a:schemeClr>
                </a:solidFill>
                <a:latin typeface="Arial" panose="020B0604020202020204" pitchFamily="34" charset="0"/>
                <a:cs typeface="Arial" panose="020B0604020202020204" pitchFamily="34" charset="0"/>
              </a:rPr>
              <a:t>Overall</a:t>
            </a:r>
          </a:p>
          <a:p>
            <a:endParaRPr lang="en-US" sz="1400" dirty="0">
              <a:solidFill>
                <a:schemeClr val="bg1">
                  <a:lumMod val="50000"/>
                </a:schemeClr>
              </a:solidFill>
              <a:latin typeface="Arial" panose="020B0604020202020204" pitchFamily="34" charset="0"/>
              <a:cs typeface="Arial" panose="020B0604020202020204" pitchFamily="34" charset="0"/>
            </a:endParaRPr>
          </a:p>
        </p:txBody>
      </p:sp>
      <p:sp>
        <p:nvSpPr>
          <p:cNvPr id="214" name="Rectangle 213"/>
          <p:cNvSpPr/>
          <p:nvPr/>
        </p:nvSpPr>
        <p:spPr>
          <a:xfrm>
            <a:off x="121098" y="905975"/>
            <a:ext cx="1707936" cy="307777"/>
          </a:xfrm>
          <a:prstGeom prst="rect">
            <a:avLst/>
          </a:prstGeom>
        </p:spPr>
        <p:txBody>
          <a:bodyPr wrap="square">
            <a:spAutoFit/>
          </a:bodyPr>
          <a:lstStyle/>
          <a:p>
            <a:r>
              <a:rPr lang="en-US" sz="1400" dirty="0">
                <a:solidFill>
                  <a:schemeClr val="bg1">
                    <a:lumMod val="50000"/>
                  </a:schemeClr>
                </a:solidFill>
                <a:latin typeface="Arial" panose="020B0604020202020204" pitchFamily="34" charset="0"/>
                <a:cs typeface="Arial" panose="020B0604020202020204" pitchFamily="34" charset="0"/>
              </a:rPr>
              <a:t>Score: 0 to 1 (max)</a:t>
            </a:r>
          </a:p>
        </p:txBody>
      </p:sp>
      <p:sp>
        <p:nvSpPr>
          <p:cNvPr id="218" name="Rectangle 217"/>
          <p:cNvSpPr/>
          <p:nvPr/>
        </p:nvSpPr>
        <p:spPr>
          <a:xfrm>
            <a:off x="87792" y="3430477"/>
            <a:ext cx="1707936" cy="523220"/>
          </a:xfrm>
          <a:prstGeom prst="rect">
            <a:avLst/>
          </a:prstGeom>
        </p:spPr>
        <p:txBody>
          <a:bodyPr wrap="square">
            <a:spAutoFit/>
          </a:bodyPr>
          <a:lstStyle/>
          <a:p>
            <a:r>
              <a:rPr lang="en-US" sz="1400" dirty="0">
                <a:solidFill>
                  <a:srgbClr val="7F7F7F"/>
                </a:solidFill>
                <a:latin typeface="Arial" panose="020B0604020202020204" pitchFamily="34" charset="0"/>
                <a:cs typeface="Arial" panose="020B0604020202020204" pitchFamily="34" charset="0"/>
              </a:rPr>
              <a:t>Aggregation with     (</a:t>
            </a:r>
            <a:r>
              <a:rPr lang="en-US" sz="1400" b="1" dirty="0">
                <a:solidFill>
                  <a:srgbClr val="7F7F7F"/>
                </a:solidFill>
                <a:latin typeface="Arial" panose="020B0604020202020204" pitchFamily="34" charset="0"/>
                <a:cs typeface="Arial" panose="020B0604020202020204" pitchFamily="34" charset="0"/>
              </a:rPr>
              <a:t>harmonic sum</a:t>
            </a:r>
            <a:r>
              <a:rPr lang="en-US" sz="1400" dirty="0">
                <a:solidFill>
                  <a:srgbClr val="7F7F7F"/>
                </a:solidFill>
                <a:latin typeface="Arial" panose="020B0604020202020204" pitchFamily="34" charset="0"/>
                <a:cs typeface="Arial" panose="020B0604020202020204" pitchFamily="34" charset="0"/>
              </a:rPr>
              <a:t>)</a:t>
            </a:r>
          </a:p>
        </p:txBody>
      </p:sp>
      <p:sp>
        <p:nvSpPr>
          <p:cNvPr id="220" name="Rectangle 219"/>
          <p:cNvSpPr/>
          <p:nvPr/>
        </p:nvSpPr>
        <p:spPr>
          <a:xfrm>
            <a:off x="146498" y="6542698"/>
            <a:ext cx="352756" cy="276999"/>
          </a:xfrm>
          <a:prstGeom prst="rect">
            <a:avLst/>
          </a:prstGeom>
          <a:solidFill>
            <a:schemeClr val="bg1"/>
          </a:solidFill>
          <a:ln>
            <a:solidFill>
              <a:srgbClr val="E6E0EC"/>
            </a:solidFill>
          </a:ln>
        </p:spPr>
        <p:txBody>
          <a:bodyPr wrap="none">
            <a:spAutoFit/>
          </a:bodyPr>
          <a:lstStyle/>
          <a:p>
            <a:r>
              <a:rPr lang="en-US" sz="1200" dirty="0">
                <a:solidFill>
                  <a:srgbClr val="7030A0"/>
                </a:solidFill>
                <a:latin typeface="Arial" panose="020B0604020202020204" pitchFamily="34" charset="0"/>
                <a:cs typeface="Arial" panose="020B0604020202020204" pitchFamily="34" charset="0"/>
              </a:rPr>
              <a:t>Σ</a:t>
            </a:r>
            <a:r>
              <a:rPr lang="en-US" sz="1200" baseline="-25000" dirty="0">
                <a:solidFill>
                  <a:srgbClr val="7030A0"/>
                </a:solidFill>
                <a:latin typeface="Arial" panose="020B0604020202020204" pitchFamily="34" charset="0"/>
                <a:cs typeface="Arial" panose="020B0604020202020204" pitchFamily="34" charset="0"/>
              </a:rPr>
              <a:t>H</a:t>
            </a:r>
            <a:endParaRPr lang="en-US" sz="1200" dirty="0">
              <a:latin typeface="Arial" panose="020B0604020202020204" pitchFamily="34" charset="0"/>
              <a:cs typeface="Arial" panose="020B0604020202020204" pitchFamily="34" charset="0"/>
            </a:endParaRPr>
          </a:p>
        </p:txBody>
      </p:sp>
      <p:sp>
        <p:nvSpPr>
          <p:cNvPr id="4" name="Rectangle 3"/>
          <p:cNvSpPr/>
          <p:nvPr/>
        </p:nvSpPr>
        <p:spPr>
          <a:xfrm>
            <a:off x="146498" y="4222632"/>
            <a:ext cx="1969076" cy="646331"/>
          </a:xfrm>
          <a:prstGeom prst="rect">
            <a:avLst/>
          </a:prstGeom>
        </p:spPr>
        <p:txBody>
          <a:bodyPr wrap="square">
            <a:spAutoFit/>
          </a:bodyPr>
          <a:lstStyle/>
          <a:p>
            <a:r>
              <a:rPr lang="en-US" sz="1200" dirty="0">
                <a:solidFill>
                  <a:srgbClr val="7F7F7F"/>
                </a:solidFill>
                <a:latin typeface="Arial" panose="020B0604020202020204" pitchFamily="34" charset="0"/>
                <a:cs typeface="Arial" panose="020B0604020202020204" pitchFamily="34" charset="0"/>
              </a:rPr>
              <a:t>Note: Each data set has its own scoring and ranking scheme</a:t>
            </a:r>
          </a:p>
        </p:txBody>
      </p:sp>
      <p:sp>
        <p:nvSpPr>
          <p:cNvPr id="212" name="Title 8"/>
          <p:cNvSpPr txBox="1">
            <a:spLocks/>
          </p:cNvSpPr>
          <p:nvPr/>
        </p:nvSpPr>
        <p:spPr>
          <a:xfrm>
            <a:off x="0" y="-91578"/>
            <a:ext cx="9591840" cy="51903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US" sz="4000" dirty="0">
              <a:solidFill>
                <a:srgbClr val="0070C0"/>
              </a:solidFill>
              <a:latin typeface="Arial" panose="020B0604020202020204" pitchFamily="34" charset="0"/>
              <a:cs typeface="Arial" panose="020B0604020202020204" pitchFamily="34" charset="0"/>
            </a:endParaRPr>
          </a:p>
        </p:txBody>
      </p:sp>
      <p:sp>
        <p:nvSpPr>
          <p:cNvPr id="163" name="Shape 493"/>
          <p:cNvSpPr/>
          <p:nvPr/>
        </p:nvSpPr>
        <p:spPr>
          <a:xfrm>
            <a:off x="526277" y="6519711"/>
            <a:ext cx="2980492" cy="564576"/>
          </a:xfrm>
          <a:prstGeom prst="rect">
            <a:avLst/>
          </a:prstGeom>
          <a:ln w="12700">
            <a:miter lim="400000"/>
          </a:ln>
          <a:extLst>
            <a:ext uri="{C572A759-6A51-4108-AA02-DFA0A04FC94B}">
              <ma14:wrappingTextBoxFlag xmlns="" xmlns:ma14="http://schemas.microsoft.com/office/mac/drawingml/2011/main" val="1"/>
            </a:ext>
          </a:extLst>
        </p:spPr>
        <p:txBody>
          <a:bodyPr wrap="square" lIns="35718" tIns="35718" rIns="35718" bIns="35718" anchor="ctr">
            <a:spAutoFit/>
          </a:bodyPr>
          <a:lstStyle>
            <a:lvl1pPr defTabSz="410765">
              <a:defRPr sz="1200">
                <a:latin typeface="Helvetica Light"/>
                <a:ea typeface="Helvetica Light"/>
                <a:cs typeface="Helvetica Light"/>
                <a:sym typeface="Helvetica Light"/>
              </a:defRPr>
            </a:lvl1pPr>
          </a:lstStyle>
          <a:p>
            <a:r>
              <a:rPr lang="is-IS" sz="1600" dirty="0">
                <a:solidFill>
                  <a:schemeClr val="bg1">
                    <a:lumMod val="65000"/>
                  </a:schemeClr>
                </a:solidFill>
                <a:latin typeface="Arial" panose="020B0604020202020204" pitchFamily="34" charset="0"/>
                <a:cs typeface="Arial" panose="020B0604020202020204" pitchFamily="34" charset="0"/>
              </a:rPr>
              <a:t>S</a:t>
            </a:r>
            <a:r>
              <a:rPr lang="is-IS" sz="1600" baseline="-25000" dirty="0">
                <a:solidFill>
                  <a:schemeClr val="bg1">
                    <a:lumMod val="65000"/>
                  </a:schemeClr>
                </a:solidFill>
                <a:latin typeface="Arial" panose="020B0604020202020204" pitchFamily="34" charset="0"/>
                <a:cs typeface="Arial" panose="020B0604020202020204" pitchFamily="34" charset="0"/>
              </a:rPr>
              <a:t>1</a:t>
            </a:r>
            <a:r>
              <a:rPr lang="is-IS" sz="1600" dirty="0">
                <a:solidFill>
                  <a:schemeClr val="bg1">
                    <a:lumMod val="65000"/>
                  </a:schemeClr>
                </a:solidFill>
                <a:latin typeface="Arial" panose="020B0604020202020204" pitchFamily="34" charset="0"/>
                <a:cs typeface="Arial" panose="020B0604020202020204" pitchFamily="34" charset="0"/>
              </a:rPr>
              <a:t> + S</a:t>
            </a:r>
            <a:r>
              <a:rPr lang="is-IS" sz="1600" baseline="-25000" dirty="0">
                <a:solidFill>
                  <a:schemeClr val="bg1">
                    <a:lumMod val="65000"/>
                  </a:schemeClr>
                </a:solidFill>
                <a:latin typeface="Arial" panose="020B0604020202020204" pitchFamily="34" charset="0"/>
                <a:cs typeface="Arial" panose="020B0604020202020204" pitchFamily="34" charset="0"/>
              </a:rPr>
              <a:t>2</a:t>
            </a:r>
            <a:r>
              <a:rPr lang="is-IS" sz="1600" dirty="0">
                <a:solidFill>
                  <a:schemeClr val="bg1">
                    <a:lumMod val="65000"/>
                  </a:schemeClr>
                </a:solidFill>
                <a:latin typeface="Arial" panose="020B0604020202020204" pitchFamily="34" charset="0"/>
                <a:cs typeface="Arial" panose="020B0604020202020204" pitchFamily="34" charset="0"/>
              </a:rPr>
              <a:t>/2</a:t>
            </a:r>
            <a:r>
              <a:rPr lang="is-IS" sz="1600" baseline="30000" dirty="0">
                <a:solidFill>
                  <a:schemeClr val="bg1">
                    <a:lumMod val="65000"/>
                  </a:schemeClr>
                </a:solidFill>
                <a:latin typeface="Arial" panose="020B0604020202020204" pitchFamily="34" charset="0"/>
                <a:cs typeface="Arial" panose="020B0604020202020204" pitchFamily="34" charset="0"/>
              </a:rPr>
              <a:t>2 </a:t>
            </a:r>
            <a:r>
              <a:rPr lang="is-IS" sz="1600" dirty="0">
                <a:solidFill>
                  <a:schemeClr val="bg1">
                    <a:lumMod val="65000"/>
                  </a:schemeClr>
                </a:solidFill>
                <a:latin typeface="Arial" panose="020B0604020202020204" pitchFamily="34" charset="0"/>
                <a:cs typeface="Arial" panose="020B0604020202020204" pitchFamily="34" charset="0"/>
              </a:rPr>
              <a:t>+ S</a:t>
            </a:r>
            <a:r>
              <a:rPr lang="is-IS" sz="1600" baseline="-25000" dirty="0">
                <a:solidFill>
                  <a:schemeClr val="bg1">
                    <a:lumMod val="65000"/>
                  </a:schemeClr>
                </a:solidFill>
                <a:latin typeface="Arial" panose="020B0604020202020204" pitchFamily="34" charset="0"/>
                <a:cs typeface="Arial" panose="020B0604020202020204" pitchFamily="34" charset="0"/>
              </a:rPr>
              <a:t>3</a:t>
            </a:r>
            <a:r>
              <a:rPr lang="is-IS" sz="1600" dirty="0">
                <a:solidFill>
                  <a:schemeClr val="bg1">
                    <a:lumMod val="65000"/>
                  </a:schemeClr>
                </a:solidFill>
                <a:latin typeface="Arial" panose="020B0604020202020204" pitchFamily="34" charset="0"/>
                <a:cs typeface="Arial" panose="020B0604020202020204" pitchFamily="34" charset="0"/>
              </a:rPr>
              <a:t>/3</a:t>
            </a:r>
            <a:r>
              <a:rPr lang="is-IS" sz="1600" baseline="30000" dirty="0">
                <a:solidFill>
                  <a:schemeClr val="bg1">
                    <a:lumMod val="65000"/>
                  </a:schemeClr>
                </a:solidFill>
                <a:latin typeface="Arial" panose="020B0604020202020204" pitchFamily="34" charset="0"/>
                <a:cs typeface="Arial" panose="020B0604020202020204" pitchFamily="34" charset="0"/>
              </a:rPr>
              <a:t>2 </a:t>
            </a:r>
            <a:r>
              <a:rPr lang="is-IS" sz="1600" dirty="0">
                <a:solidFill>
                  <a:schemeClr val="bg1">
                    <a:lumMod val="65000"/>
                  </a:schemeClr>
                </a:solidFill>
                <a:latin typeface="Arial" panose="020B0604020202020204" pitchFamily="34" charset="0"/>
                <a:cs typeface="Arial" panose="020B0604020202020204" pitchFamily="34" charset="0"/>
              </a:rPr>
              <a:t>+ S</a:t>
            </a:r>
            <a:r>
              <a:rPr lang="is-IS" sz="1600" baseline="-25000" dirty="0">
                <a:solidFill>
                  <a:schemeClr val="bg1">
                    <a:lumMod val="65000"/>
                  </a:schemeClr>
                </a:solidFill>
                <a:latin typeface="Arial" panose="020B0604020202020204" pitchFamily="34" charset="0"/>
                <a:cs typeface="Arial" panose="020B0604020202020204" pitchFamily="34" charset="0"/>
              </a:rPr>
              <a:t>4</a:t>
            </a:r>
            <a:r>
              <a:rPr lang="is-IS" sz="1600" dirty="0">
                <a:solidFill>
                  <a:schemeClr val="bg1">
                    <a:lumMod val="65000"/>
                  </a:schemeClr>
                </a:solidFill>
                <a:latin typeface="Arial" panose="020B0604020202020204" pitchFamily="34" charset="0"/>
                <a:cs typeface="Arial" panose="020B0604020202020204" pitchFamily="34" charset="0"/>
              </a:rPr>
              <a:t>/4</a:t>
            </a:r>
            <a:r>
              <a:rPr lang="is-IS" sz="1600" baseline="30000" dirty="0">
                <a:solidFill>
                  <a:schemeClr val="bg1">
                    <a:lumMod val="65000"/>
                  </a:schemeClr>
                </a:solidFill>
                <a:latin typeface="Arial" panose="020B0604020202020204" pitchFamily="34" charset="0"/>
                <a:cs typeface="Arial" panose="020B0604020202020204" pitchFamily="34" charset="0"/>
              </a:rPr>
              <a:t>2 </a:t>
            </a:r>
            <a:r>
              <a:rPr lang="is-IS" sz="1600" dirty="0">
                <a:solidFill>
                  <a:schemeClr val="bg1">
                    <a:lumMod val="65000"/>
                  </a:schemeClr>
                </a:solidFill>
                <a:latin typeface="Arial" panose="020B0604020202020204" pitchFamily="34" charset="0"/>
                <a:cs typeface="Arial" panose="020B0604020202020204" pitchFamily="34" charset="0"/>
              </a:rPr>
              <a:t>+ S</a:t>
            </a:r>
            <a:r>
              <a:rPr lang="is-IS" sz="1600" baseline="-25000" dirty="0">
                <a:solidFill>
                  <a:schemeClr val="bg1">
                    <a:lumMod val="65000"/>
                  </a:schemeClr>
                </a:solidFill>
                <a:latin typeface="Arial" panose="020B0604020202020204" pitchFamily="34" charset="0"/>
                <a:cs typeface="Arial" panose="020B0604020202020204" pitchFamily="34" charset="0"/>
              </a:rPr>
              <a:t>i</a:t>
            </a:r>
            <a:r>
              <a:rPr lang="is-IS" sz="1600" dirty="0">
                <a:solidFill>
                  <a:schemeClr val="bg1">
                    <a:lumMod val="65000"/>
                  </a:schemeClr>
                </a:solidFill>
                <a:latin typeface="Arial" panose="020B0604020202020204" pitchFamily="34" charset="0"/>
                <a:cs typeface="Arial" panose="020B0604020202020204" pitchFamily="34" charset="0"/>
              </a:rPr>
              <a:t>/i</a:t>
            </a:r>
            <a:r>
              <a:rPr lang="is-IS" sz="1600" baseline="30000" dirty="0">
                <a:solidFill>
                  <a:schemeClr val="bg1">
                    <a:lumMod val="65000"/>
                  </a:schemeClr>
                </a:solidFill>
                <a:latin typeface="Arial" panose="020B0604020202020204" pitchFamily="34" charset="0"/>
                <a:cs typeface="Arial" panose="020B0604020202020204" pitchFamily="34" charset="0"/>
              </a:rPr>
              <a:t>2</a:t>
            </a:r>
            <a:endParaRPr lang="en-US" sz="1600" baseline="30000" dirty="0">
              <a:solidFill>
                <a:schemeClr val="bg1">
                  <a:lumMod val="65000"/>
                </a:schemeClr>
              </a:solidFill>
              <a:latin typeface="Arial" panose="020B0604020202020204" pitchFamily="34" charset="0"/>
              <a:cs typeface="Arial" panose="020B0604020202020204" pitchFamily="34" charset="0"/>
            </a:endParaRPr>
          </a:p>
          <a:p>
            <a:endParaRPr sz="1600" dirty="0">
              <a:solidFill>
                <a:schemeClr val="bg1">
                  <a:lumMod val="65000"/>
                </a:schemeClr>
              </a:solidFill>
              <a:latin typeface="Arial" panose="020B0604020202020204" pitchFamily="34" charset="0"/>
              <a:cs typeface="Arial" panose="020B0604020202020204" pitchFamily="34" charset="0"/>
            </a:endParaRPr>
          </a:p>
        </p:txBody>
      </p:sp>
      <p:cxnSp>
        <p:nvCxnSpPr>
          <p:cNvPr id="12" name="Connector 328">
            <a:extLst>
              <a:ext uri="{FF2B5EF4-FFF2-40B4-BE49-F238E27FC236}">
                <a16:creationId xmlns:a16="http://schemas.microsoft.com/office/drawing/2014/main" id="{081C9F24-7058-D94D-B1EF-30BFD896D55D}"/>
              </a:ext>
            </a:extLst>
          </p:cNvPr>
          <p:cNvCxnSpPr>
            <a:cxnSpLocks noChangeAspect="1"/>
            <a:endCxn id="15" idx="0"/>
          </p:cNvCxnSpPr>
          <p:nvPr/>
        </p:nvCxnSpPr>
        <p:spPr>
          <a:xfrm flipV="1">
            <a:off x="3199841" y="1981209"/>
            <a:ext cx="1440000" cy="4296"/>
          </a:xfrm>
          <a:prstGeom prst="straightConnector1">
            <a:avLst/>
          </a:prstGeom>
          <a:ln w="7620">
            <a:solidFill>
              <a:srgbClr val="85888E"/>
            </a:solidFill>
            <a:miter lim="400000"/>
            <a:tailEnd type="triangle"/>
          </a:ln>
        </p:spPr>
      </p:cxnSp>
      <p:sp>
        <p:nvSpPr>
          <p:cNvPr id="13" name="Shape 338">
            <a:extLst>
              <a:ext uri="{FF2B5EF4-FFF2-40B4-BE49-F238E27FC236}">
                <a16:creationId xmlns:a16="http://schemas.microsoft.com/office/drawing/2014/main" id="{2C1B1366-05C7-E54E-8CAB-6F28883EC158}"/>
              </a:ext>
            </a:extLst>
          </p:cNvPr>
          <p:cNvSpPr/>
          <p:nvPr/>
        </p:nvSpPr>
        <p:spPr>
          <a:xfrm>
            <a:off x="4738433" y="1283312"/>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uropean </a:t>
            </a:r>
            <a:r>
              <a:rPr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ariation </a:t>
            </a:r>
            <a:r>
              <a:rPr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rchive (germline)</a:t>
            </a:r>
            <a:endParaRPr dirty="0">
              <a:latin typeface="Arial" panose="020B0604020202020204" pitchFamily="34" charset="0"/>
              <a:cs typeface="Arial" panose="020B0604020202020204" pitchFamily="34" charset="0"/>
            </a:endParaRPr>
          </a:p>
        </p:txBody>
      </p:sp>
      <p:sp>
        <p:nvSpPr>
          <p:cNvPr id="14" name="Shape 339">
            <a:extLst>
              <a:ext uri="{FF2B5EF4-FFF2-40B4-BE49-F238E27FC236}">
                <a16:creationId xmlns:a16="http://schemas.microsoft.com/office/drawing/2014/main" id="{D668040E-232A-654D-B15A-B4B1F91ABBE2}"/>
              </a:ext>
            </a:extLst>
          </p:cNvPr>
          <p:cNvSpPr/>
          <p:nvPr/>
        </p:nvSpPr>
        <p:spPr>
          <a:xfrm>
            <a:off x="4738433" y="1571984"/>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Arial" panose="020B0604020202020204" pitchFamily="34" charset="0"/>
                <a:cs typeface="Arial" panose="020B0604020202020204" pitchFamily="34" charset="0"/>
              </a:rPr>
              <a:t>UniProt</a:t>
            </a:r>
          </a:p>
        </p:txBody>
      </p:sp>
      <p:sp>
        <p:nvSpPr>
          <p:cNvPr id="15" name="Shape 340">
            <a:extLst>
              <a:ext uri="{FF2B5EF4-FFF2-40B4-BE49-F238E27FC236}">
                <a16:creationId xmlns:a16="http://schemas.microsoft.com/office/drawing/2014/main" id="{88044694-523E-9541-8611-E25725EA1C25}"/>
              </a:ext>
            </a:extLst>
          </p:cNvPr>
          <p:cNvSpPr/>
          <p:nvPr/>
        </p:nvSpPr>
        <p:spPr>
          <a:xfrm>
            <a:off x="4738433" y="1867624"/>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Arial" panose="020B0604020202020204" pitchFamily="34" charset="0"/>
                <a:cs typeface="Arial" panose="020B0604020202020204" pitchFamily="34" charset="0"/>
              </a:rPr>
              <a:t>Gene2Phenotype</a:t>
            </a:r>
          </a:p>
        </p:txBody>
      </p:sp>
      <p:sp>
        <p:nvSpPr>
          <p:cNvPr id="16" name="Shape 341">
            <a:extLst>
              <a:ext uri="{FF2B5EF4-FFF2-40B4-BE49-F238E27FC236}">
                <a16:creationId xmlns:a16="http://schemas.microsoft.com/office/drawing/2014/main" id="{608482FA-902B-2447-B5BA-1B97E48CAE80}"/>
              </a:ext>
            </a:extLst>
          </p:cNvPr>
          <p:cNvSpPr/>
          <p:nvPr/>
        </p:nvSpPr>
        <p:spPr>
          <a:xfrm>
            <a:off x="4738433" y="2166072"/>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Arial" panose="020B0604020202020204" pitchFamily="34" charset="0"/>
                <a:cs typeface="Arial" panose="020B0604020202020204" pitchFamily="34" charset="0"/>
              </a:rPr>
              <a:t>GWAS catalog</a:t>
            </a:r>
          </a:p>
        </p:txBody>
      </p:sp>
      <p:sp>
        <p:nvSpPr>
          <p:cNvPr id="17" name="Shape 342">
            <a:extLst>
              <a:ext uri="{FF2B5EF4-FFF2-40B4-BE49-F238E27FC236}">
                <a16:creationId xmlns:a16="http://schemas.microsoft.com/office/drawing/2014/main" id="{82D06DEE-7460-E04E-A1C6-25FE81222CC3}"/>
              </a:ext>
            </a:extLst>
          </p:cNvPr>
          <p:cNvSpPr/>
          <p:nvPr/>
        </p:nvSpPr>
        <p:spPr>
          <a:xfrm>
            <a:off x="4738433" y="2621790"/>
            <a:ext cx="1180904"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Arial" panose="020B0604020202020204" pitchFamily="34" charset="0"/>
                <a:cs typeface="Arial" panose="020B0604020202020204" pitchFamily="34" charset="0"/>
              </a:rPr>
              <a:t>Cancer Gene Census</a:t>
            </a:r>
          </a:p>
        </p:txBody>
      </p:sp>
      <p:sp>
        <p:nvSpPr>
          <p:cNvPr id="18" name="Shape 343">
            <a:extLst>
              <a:ext uri="{FF2B5EF4-FFF2-40B4-BE49-F238E27FC236}">
                <a16:creationId xmlns:a16="http://schemas.microsoft.com/office/drawing/2014/main" id="{25061457-6AF0-8344-AE12-A9CCF0769510}"/>
              </a:ext>
            </a:extLst>
          </p:cNvPr>
          <p:cNvSpPr/>
          <p:nvPr/>
        </p:nvSpPr>
        <p:spPr>
          <a:xfrm>
            <a:off x="4738433" y="2918713"/>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uropean </a:t>
            </a:r>
            <a:r>
              <a:rPr dirty="0">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ariation </a:t>
            </a:r>
            <a:r>
              <a:rPr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rchive</a:t>
            </a:r>
            <a:r>
              <a:rPr dirty="0">
                <a:latin typeface="Arial" panose="020B0604020202020204" pitchFamily="34" charset="0"/>
                <a:cs typeface="Arial" panose="020B0604020202020204" pitchFamily="34" charset="0"/>
              </a:rPr>
              <a:t> (somatic)</a:t>
            </a:r>
          </a:p>
        </p:txBody>
      </p:sp>
      <p:sp>
        <p:nvSpPr>
          <p:cNvPr id="19" name="Shape 344">
            <a:extLst>
              <a:ext uri="{FF2B5EF4-FFF2-40B4-BE49-F238E27FC236}">
                <a16:creationId xmlns:a16="http://schemas.microsoft.com/office/drawing/2014/main" id="{30658E1E-7FA9-074D-8A8D-136BB6F5DA3C}"/>
              </a:ext>
            </a:extLst>
          </p:cNvPr>
          <p:cNvSpPr/>
          <p:nvPr/>
        </p:nvSpPr>
        <p:spPr>
          <a:xfrm>
            <a:off x="4728800" y="3216029"/>
            <a:ext cx="1180903"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Arial" panose="020B0604020202020204" pitchFamily="34" charset="0"/>
                <a:cs typeface="Arial" panose="020B0604020202020204" pitchFamily="34" charset="0"/>
              </a:rPr>
              <a:t>IntOGen</a:t>
            </a:r>
          </a:p>
        </p:txBody>
      </p:sp>
      <p:sp>
        <p:nvSpPr>
          <p:cNvPr id="20" name="Shape 345">
            <a:extLst>
              <a:ext uri="{FF2B5EF4-FFF2-40B4-BE49-F238E27FC236}">
                <a16:creationId xmlns:a16="http://schemas.microsoft.com/office/drawing/2014/main" id="{9A38748A-9F23-FB4D-BCE9-24F8BB2B69DB}"/>
              </a:ext>
            </a:extLst>
          </p:cNvPr>
          <p:cNvSpPr/>
          <p:nvPr/>
        </p:nvSpPr>
        <p:spPr>
          <a:xfrm>
            <a:off x="4728800" y="3645795"/>
            <a:ext cx="1180903"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Arial" panose="020B0604020202020204" pitchFamily="34" charset="0"/>
                <a:cs typeface="Arial" panose="020B0604020202020204" pitchFamily="34" charset="0"/>
              </a:rPr>
              <a:t>ChEMBL</a:t>
            </a:r>
            <a:endParaRPr dirty="0">
              <a:latin typeface="Arial" panose="020B0604020202020204" pitchFamily="34" charset="0"/>
              <a:cs typeface="Arial" panose="020B0604020202020204" pitchFamily="34" charset="0"/>
            </a:endParaRPr>
          </a:p>
        </p:txBody>
      </p:sp>
      <p:sp>
        <p:nvSpPr>
          <p:cNvPr id="21" name="Shape 346">
            <a:extLst>
              <a:ext uri="{FF2B5EF4-FFF2-40B4-BE49-F238E27FC236}">
                <a16:creationId xmlns:a16="http://schemas.microsoft.com/office/drawing/2014/main" id="{5E4D0F90-FC7B-314D-A3C6-B337EEB5A28F}"/>
              </a:ext>
            </a:extLst>
          </p:cNvPr>
          <p:cNvSpPr/>
          <p:nvPr/>
        </p:nvSpPr>
        <p:spPr>
          <a:xfrm>
            <a:off x="4728800" y="4027886"/>
            <a:ext cx="1180903"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Arial" panose="020B0604020202020204" pitchFamily="34" charset="0"/>
                <a:cs typeface="Arial" panose="020B0604020202020204" pitchFamily="34" charset="0"/>
              </a:rPr>
              <a:t>Reactome</a:t>
            </a:r>
            <a:endParaRPr dirty="0">
              <a:latin typeface="Arial" panose="020B0604020202020204" pitchFamily="34" charset="0"/>
              <a:cs typeface="Arial" panose="020B0604020202020204" pitchFamily="34" charset="0"/>
            </a:endParaRPr>
          </a:p>
        </p:txBody>
      </p:sp>
      <p:sp>
        <p:nvSpPr>
          <p:cNvPr id="22" name="Shape 347">
            <a:extLst>
              <a:ext uri="{FF2B5EF4-FFF2-40B4-BE49-F238E27FC236}">
                <a16:creationId xmlns:a16="http://schemas.microsoft.com/office/drawing/2014/main" id="{9061F07B-932B-E545-88AA-E46D0A38FE3E}"/>
              </a:ext>
            </a:extLst>
          </p:cNvPr>
          <p:cNvSpPr/>
          <p:nvPr/>
        </p:nvSpPr>
        <p:spPr>
          <a:xfrm>
            <a:off x="4728800" y="5329396"/>
            <a:ext cx="1180903"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a:latin typeface="Arial" panose="020B0604020202020204" pitchFamily="34" charset="0"/>
                <a:cs typeface="Arial" panose="020B0604020202020204" pitchFamily="34" charset="0"/>
              </a:rPr>
              <a:t>Expression Atlas</a:t>
            </a:r>
          </a:p>
        </p:txBody>
      </p:sp>
      <p:sp>
        <p:nvSpPr>
          <p:cNvPr id="23" name="Shape 348">
            <a:extLst>
              <a:ext uri="{FF2B5EF4-FFF2-40B4-BE49-F238E27FC236}">
                <a16:creationId xmlns:a16="http://schemas.microsoft.com/office/drawing/2014/main" id="{C2D3C5F2-CB90-0744-9E4B-A3AC717718BD}"/>
              </a:ext>
            </a:extLst>
          </p:cNvPr>
          <p:cNvSpPr/>
          <p:nvPr/>
        </p:nvSpPr>
        <p:spPr>
          <a:xfrm>
            <a:off x="4738433" y="5724945"/>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Arial" panose="020B0604020202020204" pitchFamily="34" charset="0"/>
                <a:cs typeface="Arial" panose="020B0604020202020204" pitchFamily="34" charset="0"/>
              </a:rPr>
              <a:t>Europe PMC</a:t>
            </a:r>
          </a:p>
        </p:txBody>
      </p:sp>
      <p:sp>
        <p:nvSpPr>
          <p:cNvPr id="24" name="Shape 349">
            <a:extLst>
              <a:ext uri="{FF2B5EF4-FFF2-40B4-BE49-F238E27FC236}">
                <a16:creationId xmlns:a16="http://schemas.microsoft.com/office/drawing/2014/main" id="{0DB5BD8D-5A3B-A341-9B85-EE0F31A43A0F}"/>
              </a:ext>
            </a:extLst>
          </p:cNvPr>
          <p:cNvSpPr/>
          <p:nvPr/>
        </p:nvSpPr>
        <p:spPr>
          <a:xfrm>
            <a:off x="4738433" y="6114689"/>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endParaRPr lang="en-US" dirty="0">
              <a:latin typeface="Arial" panose="020B0604020202020204" pitchFamily="34" charset="0"/>
              <a:cs typeface="Arial" panose="020B0604020202020204" pitchFamily="34" charset="0"/>
            </a:endParaRPr>
          </a:p>
          <a:p>
            <a:pPr defTabSz="914400"/>
            <a:r>
              <a:rPr lang="en-US" dirty="0" err="1">
                <a:latin typeface="Arial" panose="020B0604020202020204" pitchFamily="34" charset="0"/>
                <a:cs typeface="Arial" panose="020B0604020202020204" pitchFamily="34" charset="0"/>
              </a:rPr>
              <a:t>PhenoDigm</a:t>
            </a:r>
            <a:endParaRPr lang="en-US" dirty="0">
              <a:latin typeface="Arial" panose="020B0604020202020204" pitchFamily="34" charset="0"/>
              <a:cs typeface="Arial" panose="020B0604020202020204" pitchFamily="34" charset="0"/>
            </a:endParaRPr>
          </a:p>
          <a:p>
            <a:pPr defTabSz="914400"/>
            <a:endParaRPr dirty="0">
              <a:latin typeface="Arial" panose="020B0604020202020204" pitchFamily="34" charset="0"/>
              <a:cs typeface="Arial" panose="020B0604020202020204" pitchFamily="34" charset="0"/>
            </a:endParaRPr>
          </a:p>
        </p:txBody>
      </p:sp>
      <p:sp>
        <p:nvSpPr>
          <p:cNvPr id="25" name="Shape 350">
            <a:extLst>
              <a:ext uri="{FF2B5EF4-FFF2-40B4-BE49-F238E27FC236}">
                <a16:creationId xmlns:a16="http://schemas.microsoft.com/office/drawing/2014/main" id="{7487FC79-7B59-3B43-A12D-33A6FEAF05AB}"/>
              </a:ext>
            </a:extLst>
          </p:cNvPr>
          <p:cNvSpPr/>
          <p:nvPr/>
        </p:nvSpPr>
        <p:spPr>
          <a:xfrm>
            <a:off x="7497002" y="1441760"/>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Genetic association</a:t>
            </a:r>
            <a:r>
              <a:rPr lang="en-US"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26" name="Shape 351">
            <a:extLst>
              <a:ext uri="{FF2B5EF4-FFF2-40B4-BE49-F238E27FC236}">
                <a16:creationId xmlns:a16="http://schemas.microsoft.com/office/drawing/2014/main" id="{4B5BB368-33DB-904E-A5E9-62DE06D1FEF9}"/>
              </a:ext>
            </a:extLst>
          </p:cNvPr>
          <p:cNvSpPr/>
          <p:nvPr/>
        </p:nvSpPr>
        <p:spPr>
          <a:xfrm>
            <a:off x="7521662" y="2912750"/>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Somatic mutation</a:t>
            </a:r>
            <a:r>
              <a:rPr lang="en-US" dirty="0">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
        <p:nvSpPr>
          <p:cNvPr id="27" name="Shape 352">
            <a:extLst>
              <a:ext uri="{FF2B5EF4-FFF2-40B4-BE49-F238E27FC236}">
                <a16:creationId xmlns:a16="http://schemas.microsoft.com/office/drawing/2014/main" id="{82E56001-64C4-F843-8202-A54127D42436}"/>
              </a:ext>
            </a:extLst>
          </p:cNvPr>
          <p:cNvSpPr/>
          <p:nvPr/>
        </p:nvSpPr>
        <p:spPr>
          <a:xfrm>
            <a:off x="7546322" y="5300724"/>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Arial" panose="020B0604020202020204" pitchFamily="34" charset="0"/>
                <a:cs typeface="Arial" panose="020B0604020202020204" pitchFamily="34" charset="0"/>
              </a:rPr>
              <a:t>RNA expression</a:t>
            </a:r>
          </a:p>
        </p:txBody>
      </p:sp>
      <p:sp>
        <p:nvSpPr>
          <p:cNvPr id="28" name="Shape 353">
            <a:extLst>
              <a:ext uri="{FF2B5EF4-FFF2-40B4-BE49-F238E27FC236}">
                <a16:creationId xmlns:a16="http://schemas.microsoft.com/office/drawing/2014/main" id="{63A70E6C-4A42-D044-A4D9-998814F7C81D}"/>
              </a:ext>
            </a:extLst>
          </p:cNvPr>
          <p:cNvSpPr/>
          <p:nvPr/>
        </p:nvSpPr>
        <p:spPr>
          <a:xfrm>
            <a:off x="7546322" y="6080378"/>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Arial" panose="020B0604020202020204" pitchFamily="34" charset="0"/>
                <a:cs typeface="Arial" panose="020B0604020202020204" pitchFamily="34" charset="0"/>
              </a:rPr>
              <a:t>Animal models</a:t>
            </a:r>
          </a:p>
        </p:txBody>
      </p:sp>
      <p:sp>
        <p:nvSpPr>
          <p:cNvPr id="29" name="Shape 354">
            <a:extLst>
              <a:ext uri="{FF2B5EF4-FFF2-40B4-BE49-F238E27FC236}">
                <a16:creationId xmlns:a16="http://schemas.microsoft.com/office/drawing/2014/main" id="{EB3978BA-6AEA-E34B-9DAB-F6DEBC1264C3}"/>
              </a:ext>
            </a:extLst>
          </p:cNvPr>
          <p:cNvSpPr/>
          <p:nvPr/>
        </p:nvSpPr>
        <p:spPr>
          <a:xfrm>
            <a:off x="7534021" y="4499613"/>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lang="en-US" dirty="0">
                <a:latin typeface="Arial" panose="020B0604020202020204" pitchFamily="34" charset="0"/>
                <a:cs typeface="Arial" panose="020B0604020202020204" pitchFamily="34" charset="0"/>
              </a:rPr>
              <a:t>P</a:t>
            </a:r>
            <a:r>
              <a:rPr dirty="0">
                <a:latin typeface="Arial" panose="020B0604020202020204" pitchFamily="34" charset="0"/>
                <a:cs typeface="Arial" panose="020B0604020202020204" pitchFamily="34" charset="0"/>
              </a:rPr>
              <a:t>athways</a:t>
            </a:r>
            <a:r>
              <a:rPr lang="en-US" dirty="0">
                <a:latin typeface="Arial" panose="020B0604020202020204" pitchFamily="34" charset="0"/>
                <a:cs typeface="Arial" panose="020B0604020202020204" pitchFamily="34" charset="0"/>
              </a:rPr>
              <a:t> &amp; </a:t>
            </a:r>
          </a:p>
          <a:p>
            <a:r>
              <a:rPr lang="en-US" dirty="0">
                <a:latin typeface="Arial" panose="020B0604020202020204" pitchFamily="34" charset="0"/>
                <a:cs typeface="Arial" panose="020B0604020202020204" pitchFamily="34" charset="0"/>
              </a:rPr>
              <a:t>systems biology</a:t>
            </a:r>
            <a:endParaRPr dirty="0">
              <a:latin typeface="Arial" panose="020B0604020202020204" pitchFamily="34" charset="0"/>
              <a:cs typeface="Arial" panose="020B0604020202020204" pitchFamily="34" charset="0"/>
            </a:endParaRPr>
          </a:p>
        </p:txBody>
      </p:sp>
      <p:sp>
        <p:nvSpPr>
          <p:cNvPr id="30" name="Shape 355">
            <a:extLst>
              <a:ext uri="{FF2B5EF4-FFF2-40B4-BE49-F238E27FC236}">
                <a16:creationId xmlns:a16="http://schemas.microsoft.com/office/drawing/2014/main" id="{3BD5337E-9D4E-AA47-9335-BDDFB0D63BE2}"/>
              </a:ext>
            </a:extLst>
          </p:cNvPr>
          <p:cNvSpPr/>
          <p:nvPr/>
        </p:nvSpPr>
        <p:spPr>
          <a:xfrm>
            <a:off x="7546322" y="5703869"/>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Arial" panose="020B0604020202020204" pitchFamily="34" charset="0"/>
                <a:cs typeface="Arial" panose="020B0604020202020204" pitchFamily="34" charset="0"/>
              </a:rPr>
              <a:t>Text mining</a:t>
            </a:r>
          </a:p>
        </p:txBody>
      </p:sp>
      <p:sp>
        <p:nvSpPr>
          <p:cNvPr id="31" name="Shape 361">
            <a:extLst>
              <a:ext uri="{FF2B5EF4-FFF2-40B4-BE49-F238E27FC236}">
                <a16:creationId xmlns:a16="http://schemas.microsoft.com/office/drawing/2014/main" id="{C0C5C5A3-B5CB-744B-ACAE-B9C8F8E30D91}"/>
              </a:ext>
            </a:extLst>
          </p:cNvPr>
          <p:cNvSpPr/>
          <p:nvPr/>
        </p:nvSpPr>
        <p:spPr>
          <a:xfrm>
            <a:off x="2245581" y="1874554"/>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32" name="Shape 362">
            <a:extLst>
              <a:ext uri="{FF2B5EF4-FFF2-40B4-BE49-F238E27FC236}">
                <a16:creationId xmlns:a16="http://schemas.microsoft.com/office/drawing/2014/main" id="{8E451EAA-8F5A-6B41-A579-BCE793692F74}"/>
              </a:ext>
            </a:extLst>
          </p:cNvPr>
          <p:cNvSpPr/>
          <p:nvPr/>
        </p:nvSpPr>
        <p:spPr>
          <a:xfrm>
            <a:off x="2245581" y="2174679"/>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33" name="Shape 363">
            <a:extLst>
              <a:ext uri="{FF2B5EF4-FFF2-40B4-BE49-F238E27FC236}">
                <a16:creationId xmlns:a16="http://schemas.microsoft.com/office/drawing/2014/main" id="{94FFA015-D5DA-354F-AA89-8290E7FC5604}"/>
              </a:ext>
            </a:extLst>
          </p:cNvPr>
          <p:cNvSpPr/>
          <p:nvPr/>
        </p:nvSpPr>
        <p:spPr>
          <a:xfrm>
            <a:off x="2245581" y="2619915"/>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34" name="Shape 364">
            <a:extLst>
              <a:ext uri="{FF2B5EF4-FFF2-40B4-BE49-F238E27FC236}">
                <a16:creationId xmlns:a16="http://schemas.microsoft.com/office/drawing/2014/main" id="{91161D2E-BE50-F740-8C6D-0536B6840D8E}"/>
              </a:ext>
            </a:extLst>
          </p:cNvPr>
          <p:cNvSpPr/>
          <p:nvPr/>
        </p:nvSpPr>
        <p:spPr>
          <a:xfrm>
            <a:off x="2245581" y="2918369"/>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35" name="Shape 365">
            <a:extLst>
              <a:ext uri="{FF2B5EF4-FFF2-40B4-BE49-F238E27FC236}">
                <a16:creationId xmlns:a16="http://schemas.microsoft.com/office/drawing/2014/main" id="{E93BCBD5-FA0C-9243-8B35-C48BEB1B2C1D}"/>
              </a:ext>
            </a:extLst>
          </p:cNvPr>
          <p:cNvSpPr/>
          <p:nvPr/>
        </p:nvSpPr>
        <p:spPr>
          <a:xfrm>
            <a:off x="2245581" y="3217219"/>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36" name="Shape 366">
            <a:extLst>
              <a:ext uri="{FF2B5EF4-FFF2-40B4-BE49-F238E27FC236}">
                <a16:creationId xmlns:a16="http://schemas.microsoft.com/office/drawing/2014/main" id="{13C5B97E-6866-3440-B534-20F29B44C44C}"/>
              </a:ext>
            </a:extLst>
          </p:cNvPr>
          <p:cNvSpPr/>
          <p:nvPr/>
        </p:nvSpPr>
        <p:spPr>
          <a:xfrm>
            <a:off x="2245581" y="3649203"/>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37" name="Shape 367">
            <a:extLst>
              <a:ext uri="{FF2B5EF4-FFF2-40B4-BE49-F238E27FC236}">
                <a16:creationId xmlns:a16="http://schemas.microsoft.com/office/drawing/2014/main" id="{E2466AC8-EDA2-6F44-B2A2-79A528DE57DB}"/>
              </a:ext>
            </a:extLst>
          </p:cNvPr>
          <p:cNvSpPr/>
          <p:nvPr/>
        </p:nvSpPr>
        <p:spPr>
          <a:xfrm>
            <a:off x="2245581" y="405078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38" name="Shape 368">
            <a:extLst>
              <a:ext uri="{FF2B5EF4-FFF2-40B4-BE49-F238E27FC236}">
                <a16:creationId xmlns:a16="http://schemas.microsoft.com/office/drawing/2014/main" id="{60482E6F-BBF3-2C4F-A395-CAC33ACEFF76}"/>
              </a:ext>
            </a:extLst>
          </p:cNvPr>
          <p:cNvSpPr/>
          <p:nvPr/>
        </p:nvSpPr>
        <p:spPr>
          <a:xfrm>
            <a:off x="2245581" y="533723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39" name="Shape 369">
            <a:extLst>
              <a:ext uri="{FF2B5EF4-FFF2-40B4-BE49-F238E27FC236}">
                <a16:creationId xmlns:a16="http://schemas.microsoft.com/office/drawing/2014/main" id="{36B773FB-5A57-CD4F-8E28-945AFA752441}"/>
              </a:ext>
            </a:extLst>
          </p:cNvPr>
          <p:cNvSpPr/>
          <p:nvPr/>
        </p:nvSpPr>
        <p:spPr>
          <a:xfrm>
            <a:off x="2245581" y="5735004"/>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40" name="Shape 370">
            <a:extLst>
              <a:ext uri="{FF2B5EF4-FFF2-40B4-BE49-F238E27FC236}">
                <a16:creationId xmlns:a16="http://schemas.microsoft.com/office/drawing/2014/main" id="{7F10B203-9CDF-D541-B6C7-DCB3FCAC4CCA}"/>
              </a:ext>
            </a:extLst>
          </p:cNvPr>
          <p:cNvSpPr/>
          <p:nvPr/>
        </p:nvSpPr>
        <p:spPr>
          <a:xfrm>
            <a:off x="2245581" y="6139818"/>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41" name="Shape 371">
            <a:extLst>
              <a:ext uri="{FF2B5EF4-FFF2-40B4-BE49-F238E27FC236}">
                <a16:creationId xmlns:a16="http://schemas.microsoft.com/office/drawing/2014/main" id="{F7468533-33E3-A948-A304-40AF8171EDFA}"/>
              </a:ext>
            </a:extLst>
          </p:cNvPr>
          <p:cNvSpPr/>
          <p:nvPr/>
        </p:nvSpPr>
        <p:spPr>
          <a:xfrm>
            <a:off x="2245581" y="157752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42" name="Shape 372">
            <a:extLst>
              <a:ext uri="{FF2B5EF4-FFF2-40B4-BE49-F238E27FC236}">
                <a16:creationId xmlns:a16="http://schemas.microsoft.com/office/drawing/2014/main" id="{2EEDA275-3959-9643-9DC9-19769B6B5D12}"/>
              </a:ext>
            </a:extLst>
          </p:cNvPr>
          <p:cNvSpPr/>
          <p:nvPr/>
        </p:nvSpPr>
        <p:spPr>
          <a:xfrm>
            <a:off x="2245581" y="1292569"/>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43" name="Shape 373">
            <a:extLst>
              <a:ext uri="{FF2B5EF4-FFF2-40B4-BE49-F238E27FC236}">
                <a16:creationId xmlns:a16="http://schemas.microsoft.com/office/drawing/2014/main" id="{CA7FC865-DA2C-4447-AF75-58943A995F5C}"/>
              </a:ext>
            </a:extLst>
          </p:cNvPr>
          <p:cNvSpPr/>
          <p:nvPr/>
        </p:nvSpPr>
        <p:spPr>
          <a:xfrm>
            <a:off x="2400055" y="1343889"/>
            <a:ext cx="148918" cy="28802"/>
          </a:xfrm>
          <a:prstGeom prst="roundRect">
            <a:avLst>
              <a:gd name="adj" fmla="val 50000"/>
            </a:avLst>
          </a:prstGeom>
          <a:solidFill>
            <a:srgbClr val="DCDEE0"/>
          </a:solidFill>
          <a:ln w="12700" cap="flat">
            <a:solidFill>
              <a:srgbClr val="85888D"/>
            </a:solidFill>
            <a:prstDash val="solid"/>
            <a:miter lim="400000"/>
          </a:ln>
          <a:effectLst/>
        </p:spPr>
        <p:txBody>
          <a:bodyPr wrap="square" lIns="35718" tIns="35718" rIns="35718" bIns="35718" numCol="1" anchor="ctr">
            <a:noAutofit/>
          </a:bodyP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cxnSp>
        <p:nvCxnSpPr>
          <p:cNvPr id="44" name="Connector 375">
            <a:extLst>
              <a:ext uri="{FF2B5EF4-FFF2-40B4-BE49-F238E27FC236}">
                <a16:creationId xmlns:a16="http://schemas.microsoft.com/office/drawing/2014/main" id="{C232FF8A-7F8B-F043-9DBB-1D0C1BD6D1B1}"/>
              </a:ext>
            </a:extLst>
          </p:cNvPr>
          <p:cNvCxnSpPr>
            <a:cxnSpLocks noChangeAspect="1"/>
            <a:endCxn id="13" idx="0"/>
          </p:cNvCxnSpPr>
          <p:nvPr/>
        </p:nvCxnSpPr>
        <p:spPr>
          <a:xfrm flipV="1">
            <a:off x="3199841" y="1396897"/>
            <a:ext cx="1440000" cy="7844"/>
          </a:xfrm>
          <a:prstGeom prst="straightConnector1">
            <a:avLst/>
          </a:prstGeom>
          <a:ln w="7620">
            <a:solidFill>
              <a:srgbClr val="85888E"/>
            </a:solidFill>
            <a:miter lim="400000"/>
            <a:tailEnd type="triangle"/>
          </a:ln>
        </p:spPr>
      </p:cxnSp>
      <p:cxnSp>
        <p:nvCxnSpPr>
          <p:cNvPr id="45" name="Connector 376">
            <a:extLst>
              <a:ext uri="{FF2B5EF4-FFF2-40B4-BE49-F238E27FC236}">
                <a16:creationId xmlns:a16="http://schemas.microsoft.com/office/drawing/2014/main" id="{BE0B7A28-846E-CE48-9260-D786CA4D09E4}"/>
              </a:ext>
            </a:extLst>
          </p:cNvPr>
          <p:cNvCxnSpPr>
            <a:cxnSpLocks noChangeAspect="1"/>
            <a:endCxn id="16" idx="0"/>
          </p:cNvCxnSpPr>
          <p:nvPr/>
        </p:nvCxnSpPr>
        <p:spPr>
          <a:xfrm flipV="1">
            <a:off x="3199841" y="2279659"/>
            <a:ext cx="1440000" cy="4295"/>
          </a:xfrm>
          <a:prstGeom prst="straightConnector1">
            <a:avLst/>
          </a:prstGeom>
          <a:ln w="7620">
            <a:solidFill>
              <a:srgbClr val="85888E"/>
            </a:solidFill>
            <a:miter lim="400000"/>
            <a:tailEnd type="triangle"/>
          </a:ln>
        </p:spPr>
      </p:cxnSp>
      <p:cxnSp>
        <p:nvCxnSpPr>
          <p:cNvPr id="46" name="Connector 377">
            <a:extLst>
              <a:ext uri="{FF2B5EF4-FFF2-40B4-BE49-F238E27FC236}">
                <a16:creationId xmlns:a16="http://schemas.microsoft.com/office/drawing/2014/main" id="{6B71DFAB-ECE4-2D4C-B0E8-A7A1EC7CCF48}"/>
              </a:ext>
            </a:extLst>
          </p:cNvPr>
          <p:cNvCxnSpPr>
            <a:cxnSpLocks noChangeAspect="1"/>
            <a:endCxn id="14" idx="0"/>
          </p:cNvCxnSpPr>
          <p:nvPr/>
        </p:nvCxnSpPr>
        <p:spPr>
          <a:xfrm flipV="1">
            <a:off x="3199841" y="1685569"/>
            <a:ext cx="1440000" cy="4296"/>
          </a:xfrm>
          <a:prstGeom prst="straightConnector1">
            <a:avLst/>
          </a:prstGeom>
          <a:ln w="7620">
            <a:solidFill>
              <a:srgbClr val="85888E"/>
            </a:solidFill>
            <a:miter lim="400000"/>
            <a:tailEnd type="triangle"/>
          </a:ln>
        </p:spPr>
      </p:cxnSp>
      <p:cxnSp>
        <p:nvCxnSpPr>
          <p:cNvPr id="47" name="Connector 378">
            <a:extLst>
              <a:ext uri="{FF2B5EF4-FFF2-40B4-BE49-F238E27FC236}">
                <a16:creationId xmlns:a16="http://schemas.microsoft.com/office/drawing/2014/main" id="{CB11BE4B-0821-B64D-BB0E-7F3EAEDB46DB}"/>
              </a:ext>
            </a:extLst>
          </p:cNvPr>
          <p:cNvCxnSpPr>
            <a:cxnSpLocks noChangeAspect="1"/>
            <a:endCxn id="17" idx="0"/>
          </p:cNvCxnSpPr>
          <p:nvPr/>
        </p:nvCxnSpPr>
        <p:spPr>
          <a:xfrm flipV="1">
            <a:off x="3199841" y="2735376"/>
            <a:ext cx="1440000" cy="4296"/>
          </a:xfrm>
          <a:prstGeom prst="straightConnector1">
            <a:avLst/>
          </a:prstGeom>
          <a:ln w="7620">
            <a:solidFill>
              <a:srgbClr val="85888E"/>
            </a:solidFill>
            <a:miter lim="400000"/>
            <a:tailEnd type="triangle"/>
          </a:ln>
        </p:spPr>
      </p:cxnSp>
      <p:cxnSp>
        <p:nvCxnSpPr>
          <p:cNvPr id="48" name="Connector 379">
            <a:extLst>
              <a:ext uri="{FF2B5EF4-FFF2-40B4-BE49-F238E27FC236}">
                <a16:creationId xmlns:a16="http://schemas.microsoft.com/office/drawing/2014/main" id="{391EE3F5-2628-CF41-8EEF-A8DEE680EC14}"/>
              </a:ext>
            </a:extLst>
          </p:cNvPr>
          <p:cNvCxnSpPr>
            <a:cxnSpLocks noChangeAspect="1"/>
            <a:endCxn id="18" idx="0"/>
          </p:cNvCxnSpPr>
          <p:nvPr/>
        </p:nvCxnSpPr>
        <p:spPr>
          <a:xfrm flipV="1">
            <a:off x="3199841" y="3032298"/>
            <a:ext cx="1440000" cy="4296"/>
          </a:xfrm>
          <a:prstGeom prst="straightConnector1">
            <a:avLst/>
          </a:prstGeom>
          <a:ln w="7620">
            <a:solidFill>
              <a:srgbClr val="85888E"/>
            </a:solidFill>
            <a:miter lim="400000"/>
            <a:tailEnd type="triangle"/>
          </a:ln>
        </p:spPr>
      </p:cxnSp>
      <p:cxnSp>
        <p:nvCxnSpPr>
          <p:cNvPr id="49" name="Connector 380">
            <a:extLst>
              <a:ext uri="{FF2B5EF4-FFF2-40B4-BE49-F238E27FC236}">
                <a16:creationId xmlns:a16="http://schemas.microsoft.com/office/drawing/2014/main" id="{1EE36902-1565-1A41-9DA1-02CC57E057AE}"/>
              </a:ext>
            </a:extLst>
          </p:cNvPr>
          <p:cNvCxnSpPr>
            <a:cxnSpLocks noChangeAspect="1"/>
            <a:endCxn id="19" idx="0"/>
          </p:cNvCxnSpPr>
          <p:nvPr/>
        </p:nvCxnSpPr>
        <p:spPr>
          <a:xfrm flipV="1">
            <a:off x="3199841" y="3329614"/>
            <a:ext cx="1440000" cy="4315"/>
          </a:xfrm>
          <a:prstGeom prst="straightConnector1">
            <a:avLst/>
          </a:prstGeom>
          <a:ln w="7620">
            <a:solidFill>
              <a:srgbClr val="85888E"/>
            </a:solidFill>
            <a:miter lim="400000"/>
            <a:tailEnd type="triangle"/>
          </a:ln>
        </p:spPr>
      </p:cxnSp>
      <p:cxnSp>
        <p:nvCxnSpPr>
          <p:cNvPr id="50" name="Connector 381">
            <a:extLst>
              <a:ext uri="{FF2B5EF4-FFF2-40B4-BE49-F238E27FC236}">
                <a16:creationId xmlns:a16="http://schemas.microsoft.com/office/drawing/2014/main" id="{7E9A6D71-969F-6A4C-B881-005B9A1D5565}"/>
              </a:ext>
            </a:extLst>
          </p:cNvPr>
          <p:cNvCxnSpPr>
            <a:cxnSpLocks noChangeAspect="1"/>
            <a:endCxn id="21" idx="0"/>
          </p:cNvCxnSpPr>
          <p:nvPr/>
        </p:nvCxnSpPr>
        <p:spPr>
          <a:xfrm flipV="1">
            <a:off x="3199841" y="4141472"/>
            <a:ext cx="1440000" cy="4315"/>
          </a:xfrm>
          <a:prstGeom prst="straightConnector1">
            <a:avLst/>
          </a:prstGeom>
          <a:ln w="7620">
            <a:solidFill>
              <a:srgbClr val="85888E"/>
            </a:solidFill>
            <a:miter lim="400000"/>
            <a:tailEnd type="triangle"/>
          </a:ln>
        </p:spPr>
      </p:cxnSp>
      <p:cxnSp>
        <p:nvCxnSpPr>
          <p:cNvPr id="51" name="Connector 382">
            <a:extLst>
              <a:ext uri="{FF2B5EF4-FFF2-40B4-BE49-F238E27FC236}">
                <a16:creationId xmlns:a16="http://schemas.microsoft.com/office/drawing/2014/main" id="{762B6295-27A0-6847-B1DD-D4F6FC9D7135}"/>
              </a:ext>
            </a:extLst>
          </p:cNvPr>
          <p:cNvCxnSpPr>
            <a:cxnSpLocks noChangeAspect="1"/>
            <a:endCxn id="20" idx="0"/>
          </p:cNvCxnSpPr>
          <p:nvPr/>
        </p:nvCxnSpPr>
        <p:spPr>
          <a:xfrm flipV="1">
            <a:off x="3199841" y="3759381"/>
            <a:ext cx="1440000" cy="4314"/>
          </a:xfrm>
          <a:prstGeom prst="straightConnector1">
            <a:avLst/>
          </a:prstGeom>
          <a:ln w="7620">
            <a:solidFill>
              <a:srgbClr val="85888E"/>
            </a:solidFill>
            <a:miter lim="400000"/>
            <a:tailEnd type="triangle"/>
          </a:ln>
        </p:spPr>
      </p:cxnSp>
      <p:cxnSp>
        <p:nvCxnSpPr>
          <p:cNvPr id="52" name="Connector 383">
            <a:extLst>
              <a:ext uri="{FF2B5EF4-FFF2-40B4-BE49-F238E27FC236}">
                <a16:creationId xmlns:a16="http://schemas.microsoft.com/office/drawing/2014/main" id="{9F61B176-B7A9-DF43-BB5F-A7B5E1089AFC}"/>
              </a:ext>
            </a:extLst>
          </p:cNvPr>
          <p:cNvCxnSpPr>
            <a:cxnSpLocks noChangeAspect="1"/>
            <a:endCxn id="22" idx="0"/>
          </p:cNvCxnSpPr>
          <p:nvPr/>
        </p:nvCxnSpPr>
        <p:spPr>
          <a:xfrm flipV="1">
            <a:off x="3199841" y="5442981"/>
            <a:ext cx="1440000" cy="4315"/>
          </a:xfrm>
          <a:prstGeom prst="straightConnector1">
            <a:avLst/>
          </a:prstGeom>
          <a:ln w="7620">
            <a:solidFill>
              <a:srgbClr val="85888E"/>
            </a:solidFill>
            <a:miter lim="400000"/>
            <a:tailEnd type="triangle"/>
          </a:ln>
        </p:spPr>
      </p:cxnSp>
      <p:cxnSp>
        <p:nvCxnSpPr>
          <p:cNvPr id="53" name="Connector 384">
            <a:extLst>
              <a:ext uri="{FF2B5EF4-FFF2-40B4-BE49-F238E27FC236}">
                <a16:creationId xmlns:a16="http://schemas.microsoft.com/office/drawing/2014/main" id="{84BCF7E3-BFC6-4F4F-A9F3-E7B01978746D}"/>
              </a:ext>
            </a:extLst>
          </p:cNvPr>
          <p:cNvCxnSpPr>
            <a:cxnSpLocks noChangeAspect="1"/>
            <a:endCxn id="23" idx="0"/>
          </p:cNvCxnSpPr>
          <p:nvPr/>
        </p:nvCxnSpPr>
        <p:spPr>
          <a:xfrm flipV="1">
            <a:off x="3199841" y="5838531"/>
            <a:ext cx="1440000" cy="4296"/>
          </a:xfrm>
          <a:prstGeom prst="straightConnector1">
            <a:avLst/>
          </a:prstGeom>
          <a:ln w="7620">
            <a:solidFill>
              <a:srgbClr val="85888E"/>
            </a:solidFill>
            <a:miter lim="400000"/>
            <a:tailEnd type="triangle"/>
          </a:ln>
        </p:spPr>
      </p:cxnSp>
      <p:cxnSp>
        <p:nvCxnSpPr>
          <p:cNvPr id="54" name="Connector 385">
            <a:extLst>
              <a:ext uri="{FF2B5EF4-FFF2-40B4-BE49-F238E27FC236}">
                <a16:creationId xmlns:a16="http://schemas.microsoft.com/office/drawing/2014/main" id="{0EBEEBF5-46F8-7843-89E7-7935F6CA4D72}"/>
              </a:ext>
            </a:extLst>
          </p:cNvPr>
          <p:cNvCxnSpPr>
            <a:cxnSpLocks noChangeAspect="1"/>
            <a:endCxn id="24" idx="0"/>
          </p:cNvCxnSpPr>
          <p:nvPr/>
        </p:nvCxnSpPr>
        <p:spPr>
          <a:xfrm flipV="1">
            <a:off x="3199841" y="6228274"/>
            <a:ext cx="1440000" cy="4296"/>
          </a:xfrm>
          <a:prstGeom prst="straightConnector1">
            <a:avLst/>
          </a:prstGeom>
          <a:ln w="7620">
            <a:solidFill>
              <a:srgbClr val="85888E"/>
            </a:solidFill>
            <a:miter lim="400000"/>
            <a:tailEnd type="triangle"/>
          </a:ln>
        </p:spPr>
      </p:cxnSp>
      <p:sp>
        <p:nvSpPr>
          <p:cNvPr id="55" name="Shape 403">
            <a:extLst>
              <a:ext uri="{FF2B5EF4-FFF2-40B4-BE49-F238E27FC236}">
                <a16:creationId xmlns:a16="http://schemas.microsoft.com/office/drawing/2014/main" id="{E2EF906A-77D3-7A40-A32F-43A1DF99BD15}"/>
              </a:ext>
            </a:extLst>
          </p:cNvPr>
          <p:cNvSpPr/>
          <p:nvPr/>
        </p:nvSpPr>
        <p:spPr>
          <a:xfrm>
            <a:off x="7546322" y="3635160"/>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Arial" panose="020B0604020202020204" pitchFamily="34" charset="0"/>
                <a:cs typeface="Arial" panose="020B0604020202020204" pitchFamily="34" charset="0"/>
              </a:rPr>
              <a:t>Drugs</a:t>
            </a:r>
          </a:p>
        </p:txBody>
      </p:sp>
      <p:sp>
        <p:nvSpPr>
          <p:cNvPr id="56" name="Shape 404">
            <a:extLst>
              <a:ext uri="{FF2B5EF4-FFF2-40B4-BE49-F238E27FC236}">
                <a16:creationId xmlns:a16="http://schemas.microsoft.com/office/drawing/2014/main" id="{944EF7C9-A0FF-6C48-A63E-9941CBEBC6C3}"/>
              </a:ext>
            </a:extLst>
          </p:cNvPr>
          <p:cNvSpPr/>
          <p:nvPr/>
        </p:nvSpPr>
        <p:spPr>
          <a:xfrm>
            <a:off x="2317506" y="144549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57" name="Shape 405">
            <a:extLst>
              <a:ext uri="{FF2B5EF4-FFF2-40B4-BE49-F238E27FC236}">
                <a16:creationId xmlns:a16="http://schemas.microsoft.com/office/drawing/2014/main" id="{59230882-97A7-DE41-88A0-5B74856466A1}"/>
              </a:ext>
            </a:extLst>
          </p:cNvPr>
          <p:cNvSpPr/>
          <p:nvPr/>
        </p:nvSpPr>
        <p:spPr>
          <a:xfrm>
            <a:off x="2527056" y="147089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58" name="Shape 406">
            <a:extLst>
              <a:ext uri="{FF2B5EF4-FFF2-40B4-BE49-F238E27FC236}">
                <a16:creationId xmlns:a16="http://schemas.microsoft.com/office/drawing/2014/main" id="{26166F00-BA85-5E45-8546-735B940D49DB}"/>
              </a:ext>
            </a:extLst>
          </p:cNvPr>
          <p:cNvSpPr/>
          <p:nvPr/>
        </p:nvSpPr>
        <p:spPr>
          <a:xfrm>
            <a:off x="2647424" y="1382497"/>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59" name="Shape 407">
            <a:extLst>
              <a:ext uri="{FF2B5EF4-FFF2-40B4-BE49-F238E27FC236}">
                <a16:creationId xmlns:a16="http://schemas.microsoft.com/office/drawing/2014/main" id="{6C01E6D5-9990-A941-8C6C-357311AC5DE5}"/>
              </a:ext>
            </a:extLst>
          </p:cNvPr>
          <p:cNvSpPr/>
          <p:nvPr/>
        </p:nvSpPr>
        <p:spPr>
          <a:xfrm>
            <a:off x="2876917" y="1344301"/>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60" name="Shape 408">
            <a:extLst>
              <a:ext uri="{FF2B5EF4-FFF2-40B4-BE49-F238E27FC236}">
                <a16:creationId xmlns:a16="http://schemas.microsoft.com/office/drawing/2014/main" id="{AD767311-3457-4E4D-8598-B8806708585F}"/>
              </a:ext>
            </a:extLst>
          </p:cNvPr>
          <p:cNvSpPr/>
          <p:nvPr/>
        </p:nvSpPr>
        <p:spPr>
          <a:xfrm>
            <a:off x="2876917" y="145611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61" name="Shape 409">
            <a:extLst>
              <a:ext uri="{FF2B5EF4-FFF2-40B4-BE49-F238E27FC236}">
                <a16:creationId xmlns:a16="http://schemas.microsoft.com/office/drawing/2014/main" id="{EA6A120C-6EE5-6C4F-B530-4D515B45C267}"/>
              </a:ext>
            </a:extLst>
          </p:cNvPr>
          <p:cNvSpPr/>
          <p:nvPr/>
        </p:nvSpPr>
        <p:spPr>
          <a:xfrm>
            <a:off x="2311156" y="173556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62" name="Shape 410">
            <a:extLst>
              <a:ext uri="{FF2B5EF4-FFF2-40B4-BE49-F238E27FC236}">
                <a16:creationId xmlns:a16="http://schemas.microsoft.com/office/drawing/2014/main" id="{898D76CF-5887-934C-9D62-B843A386EABC}"/>
              </a:ext>
            </a:extLst>
          </p:cNvPr>
          <p:cNvSpPr/>
          <p:nvPr/>
        </p:nvSpPr>
        <p:spPr>
          <a:xfrm>
            <a:off x="2520706" y="176096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63" name="Shape 411">
            <a:extLst>
              <a:ext uri="{FF2B5EF4-FFF2-40B4-BE49-F238E27FC236}">
                <a16:creationId xmlns:a16="http://schemas.microsoft.com/office/drawing/2014/main" id="{F9CD716E-9995-224F-880E-4643D899756D}"/>
              </a:ext>
            </a:extLst>
          </p:cNvPr>
          <p:cNvSpPr/>
          <p:nvPr/>
        </p:nvSpPr>
        <p:spPr>
          <a:xfrm>
            <a:off x="2641074" y="1646071"/>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64" name="Shape 412">
            <a:extLst>
              <a:ext uri="{FF2B5EF4-FFF2-40B4-BE49-F238E27FC236}">
                <a16:creationId xmlns:a16="http://schemas.microsoft.com/office/drawing/2014/main" id="{A2435451-B2EB-C14A-947E-C758C6A70986}"/>
              </a:ext>
            </a:extLst>
          </p:cNvPr>
          <p:cNvSpPr/>
          <p:nvPr/>
        </p:nvSpPr>
        <p:spPr>
          <a:xfrm>
            <a:off x="2870567" y="1607875"/>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65" name="Shape 413">
            <a:extLst>
              <a:ext uri="{FF2B5EF4-FFF2-40B4-BE49-F238E27FC236}">
                <a16:creationId xmlns:a16="http://schemas.microsoft.com/office/drawing/2014/main" id="{AA12730D-FA91-6940-9039-36715DD6D0AB}"/>
              </a:ext>
            </a:extLst>
          </p:cNvPr>
          <p:cNvSpPr/>
          <p:nvPr/>
        </p:nvSpPr>
        <p:spPr>
          <a:xfrm>
            <a:off x="2387356" y="163402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66" name="Shape 414">
            <a:extLst>
              <a:ext uri="{FF2B5EF4-FFF2-40B4-BE49-F238E27FC236}">
                <a16:creationId xmlns:a16="http://schemas.microsoft.com/office/drawing/2014/main" id="{D0A85A09-6EAE-F848-BF97-176A9ED95E9E}"/>
              </a:ext>
            </a:extLst>
          </p:cNvPr>
          <p:cNvSpPr/>
          <p:nvPr/>
        </p:nvSpPr>
        <p:spPr>
          <a:xfrm>
            <a:off x="2876917" y="176096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67" name="Shape 415">
            <a:extLst>
              <a:ext uri="{FF2B5EF4-FFF2-40B4-BE49-F238E27FC236}">
                <a16:creationId xmlns:a16="http://schemas.microsoft.com/office/drawing/2014/main" id="{FFE771B7-02F6-D645-98A8-0BA58FB74A3A}"/>
              </a:ext>
            </a:extLst>
          </p:cNvPr>
          <p:cNvSpPr/>
          <p:nvPr/>
        </p:nvSpPr>
        <p:spPr>
          <a:xfrm>
            <a:off x="2311156" y="199848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68" name="Shape 416">
            <a:extLst>
              <a:ext uri="{FF2B5EF4-FFF2-40B4-BE49-F238E27FC236}">
                <a16:creationId xmlns:a16="http://schemas.microsoft.com/office/drawing/2014/main" id="{C76B77D5-66B2-6A43-B52F-F73E57FFB80B}"/>
              </a:ext>
            </a:extLst>
          </p:cNvPr>
          <p:cNvSpPr/>
          <p:nvPr/>
        </p:nvSpPr>
        <p:spPr>
          <a:xfrm>
            <a:off x="2520706" y="202388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69" name="Shape 417">
            <a:extLst>
              <a:ext uri="{FF2B5EF4-FFF2-40B4-BE49-F238E27FC236}">
                <a16:creationId xmlns:a16="http://schemas.microsoft.com/office/drawing/2014/main" id="{A59C2D4D-8577-1742-8687-AD4042C33F51}"/>
              </a:ext>
            </a:extLst>
          </p:cNvPr>
          <p:cNvSpPr/>
          <p:nvPr/>
        </p:nvSpPr>
        <p:spPr>
          <a:xfrm>
            <a:off x="2641074" y="193549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70" name="Shape 418">
            <a:extLst>
              <a:ext uri="{FF2B5EF4-FFF2-40B4-BE49-F238E27FC236}">
                <a16:creationId xmlns:a16="http://schemas.microsoft.com/office/drawing/2014/main" id="{46102B39-19B6-3941-BAD1-08675F666955}"/>
              </a:ext>
            </a:extLst>
          </p:cNvPr>
          <p:cNvSpPr/>
          <p:nvPr/>
        </p:nvSpPr>
        <p:spPr>
          <a:xfrm>
            <a:off x="2870567" y="190999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71" name="Shape 419">
            <a:extLst>
              <a:ext uri="{FF2B5EF4-FFF2-40B4-BE49-F238E27FC236}">
                <a16:creationId xmlns:a16="http://schemas.microsoft.com/office/drawing/2014/main" id="{06C340ED-F003-3F42-A2C7-20E83F88B839}"/>
              </a:ext>
            </a:extLst>
          </p:cNvPr>
          <p:cNvSpPr/>
          <p:nvPr/>
        </p:nvSpPr>
        <p:spPr>
          <a:xfrm>
            <a:off x="2387356" y="192344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72" name="Shape 420">
            <a:extLst>
              <a:ext uri="{FF2B5EF4-FFF2-40B4-BE49-F238E27FC236}">
                <a16:creationId xmlns:a16="http://schemas.microsoft.com/office/drawing/2014/main" id="{FC81F4BA-D79F-0246-A8CC-E80542616CEC}"/>
              </a:ext>
            </a:extLst>
          </p:cNvPr>
          <p:cNvSpPr/>
          <p:nvPr/>
        </p:nvSpPr>
        <p:spPr>
          <a:xfrm>
            <a:off x="2876917" y="202388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73" name="Shape 421">
            <a:extLst>
              <a:ext uri="{FF2B5EF4-FFF2-40B4-BE49-F238E27FC236}">
                <a16:creationId xmlns:a16="http://schemas.microsoft.com/office/drawing/2014/main" id="{A26142B2-B4C7-CB48-A583-E3A48F6C0361}"/>
              </a:ext>
            </a:extLst>
          </p:cNvPr>
          <p:cNvSpPr/>
          <p:nvPr/>
        </p:nvSpPr>
        <p:spPr>
          <a:xfrm>
            <a:off x="2364544" y="230950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74" name="Shape 422">
            <a:extLst>
              <a:ext uri="{FF2B5EF4-FFF2-40B4-BE49-F238E27FC236}">
                <a16:creationId xmlns:a16="http://schemas.microsoft.com/office/drawing/2014/main" id="{A61C01BB-235E-6748-89F6-0EB36B40A13C}"/>
              </a:ext>
            </a:extLst>
          </p:cNvPr>
          <p:cNvSpPr/>
          <p:nvPr/>
        </p:nvSpPr>
        <p:spPr>
          <a:xfrm>
            <a:off x="2574094" y="233490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75" name="Shape 423">
            <a:extLst>
              <a:ext uri="{FF2B5EF4-FFF2-40B4-BE49-F238E27FC236}">
                <a16:creationId xmlns:a16="http://schemas.microsoft.com/office/drawing/2014/main" id="{115FD9FA-6605-C541-9091-80E7DB2AFE03}"/>
              </a:ext>
            </a:extLst>
          </p:cNvPr>
          <p:cNvSpPr/>
          <p:nvPr/>
        </p:nvSpPr>
        <p:spPr>
          <a:xfrm>
            <a:off x="2694463" y="224650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76" name="Shape 424">
            <a:extLst>
              <a:ext uri="{FF2B5EF4-FFF2-40B4-BE49-F238E27FC236}">
                <a16:creationId xmlns:a16="http://schemas.microsoft.com/office/drawing/2014/main" id="{6E0EB058-2152-0548-9CB7-F9B6EFC81E65}"/>
              </a:ext>
            </a:extLst>
          </p:cNvPr>
          <p:cNvSpPr/>
          <p:nvPr/>
        </p:nvSpPr>
        <p:spPr>
          <a:xfrm>
            <a:off x="2923955" y="220831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77" name="Shape 425">
            <a:extLst>
              <a:ext uri="{FF2B5EF4-FFF2-40B4-BE49-F238E27FC236}">
                <a16:creationId xmlns:a16="http://schemas.microsoft.com/office/drawing/2014/main" id="{18622946-E0EA-5B4D-B664-DB88E837E6D6}"/>
              </a:ext>
            </a:extLst>
          </p:cNvPr>
          <p:cNvSpPr/>
          <p:nvPr/>
        </p:nvSpPr>
        <p:spPr>
          <a:xfrm>
            <a:off x="2440744" y="223446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78" name="Shape 426">
            <a:extLst>
              <a:ext uri="{FF2B5EF4-FFF2-40B4-BE49-F238E27FC236}">
                <a16:creationId xmlns:a16="http://schemas.microsoft.com/office/drawing/2014/main" id="{D72572FA-8AEE-0F49-9E3D-B116F6F7744D}"/>
              </a:ext>
            </a:extLst>
          </p:cNvPr>
          <p:cNvSpPr/>
          <p:nvPr/>
        </p:nvSpPr>
        <p:spPr>
          <a:xfrm>
            <a:off x="2930305" y="233490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79" name="Shape 427">
            <a:extLst>
              <a:ext uri="{FF2B5EF4-FFF2-40B4-BE49-F238E27FC236}">
                <a16:creationId xmlns:a16="http://schemas.microsoft.com/office/drawing/2014/main" id="{A979A96E-A1AF-9745-B8C5-5991DB08D6E8}"/>
              </a:ext>
            </a:extLst>
          </p:cNvPr>
          <p:cNvSpPr/>
          <p:nvPr/>
        </p:nvSpPr>
        <p:spPr>
          <a:xfrm>
            <a:off x="2291214" y="276379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80" name="Shape 428">
            <a:extLst>
              <a:ext uri="{FF2B5EF4-FFF2-40B4-BE49-F238E27FC236}">
                <a16:creationId xmlns:a16="http://schemas.microsoft.com/office/drawing/2014/main" id="{953CFFC6-2D6C-D34C-92B4-E620CA269CB9}"/>
              </a:ext>
            </a:extLst>
          </p:cNvPr>
          <p:cNvSpPr/>
          <p:nvPr/>
        </p:nvSpPr>
        <p:spPr>
          <a:xfrm>
            <a:off x="2500764" y="278919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81" name="Shape 429">
            <a:extLst>
              <a:ext uri="{FF2B5EF4-FFF2-40B4-BE49-F238E27FC236}">
                <a16:creationId xmlns:a16="http://schemas.microsoft.com/office/drawing/2014/main" id="{337DC5ED-3375-294B-9346-10CBB488B8DB}"/>
              </a:ext>
            </a:extLst>
          </p:cNvPr>
          <p:cNvSpPr/>
          <p:nvPr/>
        </p:nvSpPr>
        <p:spPr>
          <a:xfrm>
            <a:off x="2621132" y="270080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82" name="Shape 430">
            <a:extLst>
              <a:ext uri="{FF2B5EF4-FFF2-40B4-BE49-F238E27FC236}">
                <a16:creationId xmlns:a16="http://schemas.microsoft.com/office/drawing/2014/main" id="{48E171FF-4A5E-374A-B311-F9A2455EC45C}"/>
              </a:ext>
            </a:extLst>
          </p:cNvPr>
          <p:cNvSpPr/>
          <p:nvPr/>
        </p:nvSpPr>
        <p:spPr>
          <a:xfrm>
            <a:off x="2850624" y="266260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83" name="Shape 431">
            <a:extLst>
              <a:ext uri="{FF2B5EF4-FFF2-40B4-BE49-F238E27FC236}">
                <a16:creationId xmlns:a16="http://schemas.microsoft.com/office/drawing/2014/main" id="{073A58FE-6919-A940-8713-D5545A62814C}"/>
              </a:ext>
            </a:extLst>
          </p:cNvPr>
          <p:cNvSpPr/>
          <p:nvPr/>
        </p:nvSpPr>
        <p:spPr>
          <a:xfrm>
            <a:off x="2367414" y="268875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84" name="Shape 432">
            <a:extLst>
              <a:ext uri="{FF2B5EF4-FFF2-40B4-BE49-F238E27FC236}">
                <a16:creationId xmlns:a16="http://schemas.microsoft.com/office/drawing/2014/main" id="{E8FC9CA4-03DA-C34D-9CBC-1CA3E9978EF8}"/>
              </a:ext>
            </a:extLst>
          </p:cNvPr>
          <p:cNvSpPr/>
          <p:nvPr/>
        </p:nvSpPr>
        <p:spPr>
          <a:xfrm>
            <a:off x="2856974" y="278919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85" name="Shape 433">
            <a:extLst>
              <a:ext uri="{FF2B5EF4-FFF2-40B4-BE49-F238E27FC236}">
                <a16:creationId xmlns:a16="http://schemas.microsoft.com/office/drawing/2014/main" id="{5E655582-F7DB-3A4C-A340-41D0CECB8BAE}"/>
              </a:ext>
            </a:extLst>
          </p:cNvPr>
          <p:cNvSpPr/>
          <p:nvPr/>
        </p:nvSpPr>
        <p:spPr>
          <a:xfrm>
            <a:off x="2338252" y="30494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86" name="Shape 434">
            <a:extLst>
              <a:ext uri="{FF2B5EF4-FFF2-40B4-BE49-F238E27FC236}">
                <a16:creationId xmlns:a16="http://schemas.microsoft.com/office/drawing/2014/main" id="{FD6ED9E2-2780-F548-A408-D227AABE0614}"/>
              </a:ext>
            </a:extLst>
          </p:cNvPr>
          <p:cNvSpPr/>
          <p:nvPr/>
        </p:nvSpPr>
        <p:spPr>
          <a:xfrm>
            <a:off x="2547802" y="30748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87" name="Shape 435">
            <a:extLst>
              <a:ext uri="{FF2B5EF4-FFF2-40B4-BE49-F238E27FC236}">
                <a16:creationId xmlns:a16="http://schemas.microsoft.com/office/drawing/2014/main" id="{FDCFC0C6-F155-5044-AF70-6851CFDEEB8A}"/>
              </a:ext>
            </a:extLst>
          </p:cNvPr>
          <p:cNvSpPr/>
          <p:nvPr/>
        </p:nvSpPr>
        <p:spPr>
          <a:xfrm>
            <a:off x="2668170" y="298644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88" name="Shape 436">
            <a:extLst>
              <a:ext uri="{FF2B5EF4-FFF2-40B4-BE49-F238E27FC236}">
                <a16:creationId xmlns:a16="http://schemas.microsoft.com/office/drawing/2014/main" id="{5F20760B-5889-EC4F-8FF2-D515CAD75D50}"/>
              </a:ext>
            </a:extLst>
          </p:cNvPr>
          <p:cNvSpPr/>
          <p:nvPr/>
        </p:nvSpPr>
        <p:spPr>
          <a:xfrm>
            <a:off x="2897662" y="294825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89" name="Shape 437">
            <a:extLst>
              <a:ext uri="{FF2B5EF4-FFF2-40B4-BE49-F238E27FC236}">
                <a16:creationId xmlns:a16="http://schemas.microsoft.com/office/drawing/2014/main" id="{689B08B2-DD51-C34E-896D-AA69B7196BD2}"/>
              </a:ext>
            </a:extLst>
          </p:cNvPr>
          <p:cNvSpPr/>
          <p:nvPr/>
        </p:nvSpPr>
        <p:spPr>
          <a:xfrm>
            <a:off x="2414452" y="297440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90" name="Shape 438">
            <a:extLst>
              <a:ext uri="{FF2B5EF4-FFF2-40B4-BE49-F238E27FC236}">
                <a16:creationId xmlns:a16="http://schemas.microsoft.com/office/drawing/2014/main" id="{D695AC2D-3AF8-A24A-B2EE-EEF918E1209D}"/>
              </a:ext>
            </a:extLst>
          </p:cNvPr>
          <p:cNvSpPr/>
          <p:nvPr/>
        </p:nvSpPr>
        <p:spPr>
          <a:xfrm>
            <a:off x="2904012" y="307484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91" name="Shape 439">
            <a:extLst>
              <a:ext uri="{FF2B5EF4-FFF2-40B4-BE49-F238E27FC236}">
                <a16:creationId xmlns:a16="http://schemas.microsoft.com/office/drawing/2014/main" id="{00B3241E-5C25-BF44-A60C-9920ADC1F38C}"/>
              </a:ext>
            </a:extLst>
          </p:cNvPr>
          <p:cNvSpPr/>
          <p:nvPr/>
        </p:nvSpPr>
        <p:spPr>
          <a:xfrm>
            <a:off x="2338252" y="33612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92" name="Shape 440">
            <a:extLst>
              <a:ext uri="{FF2B5EF4-FFF2-40B4-BE49-F238E27FC236}">
                <a16:creationId xmlns:a16="http://schemas.microsoft.com/office/drawing/2014/main" id="{DB5BA4E9-DC68-6D43-864A-651979BFCBD0}"/>
              </a:ext>
            </a:extLst>
          </p:cNvPr>
          <p:cNvSpPr/>
          <p:nvPr/>
        </p:nvSpPr>
        <p:spPr>
          <a:xfrm>
            <a:off x="2547802" y="33866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93" name="Shape 441">
            <a:extLst>
              <a:ext uri="{FF2B5EF4-FFF2-40B4-BE49-F238E27FC236}">
                <a16:creationId xmlns:a16="http://schemas.microsoft.com/office/drawing/2014/main" id="{C365A1AF-7EB9-1F42-B3DE-7C7C95569DF4}"/>
              </a:ext>
            </a:extLst>
          </p:cNvPr>
          <p:cNvSpPr/>
          <p:nvPr/>
        </p:nvSpPr>
        <p:spPr>
          <a:xfrm>
            <a:off x="2668170" y="329824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94" name="Shape 442">
            <a:extLst>
              <a:ext uri="{FF2B5EF4-FFF2-40B4-BE49-F238E27FC236}">
                <a16:creationId xmlns:a16="http://schemas.microsoft.com/office/drawing/2014/main" id="{BABD3978-F19D-3E43-9C31-FD883BE348A4}"/>
              </a:ext>
            </a:extLst>
          </p:cNvPr>
          <p:cNvSpPr/>
          <p:nvPr/>
        </p:nvSpPr>
        <p:spPr>
          <a:xfrm>
            <a:off x="2897662" y="326005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95" name="Shape 443">
            <a:extLst>
              <a:ext uri="{FF2B5EF4-FFF2-40B4-BE49-F238E27FC236}">
                <a16:creationId xmlns:a16="http://schemas.microsoft.com/office/drawing/2014/main" id="{7009586A-8FC7-9542-B2B6-C9C1699D158C}"/>
              </a:ext>
            </a:extLst>
          </p:cNvPr>
          <p:cNvSpPr/>
          <p:nvPr/>
        </p:nvSpPr>
        <p:spPr>
          <a:xfrm>
            <a:off x="2414452" y="328620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96" name="Shape 444">
            <a:extLst>
              <a:ext uri="{FF2B5EF4-FFF2-40B4-BE49-F238E27FC236}">
                <a16:creationId xmlns:a16="http://schemas.microsoft.com/office/drawing/2014/main" id="{6539EA0B-1744-CE47-A6AF-255EFC60C8F5}"/>
              </a:ext>
            </a:extLst>
          </p:cNvPr>
          <p:cNvSpPr/>
          <p:nvPr/>
        </p:nvSpPr>
        <p:spPr>
          <a:xfrm>
            <a:off x="2904012" y="338664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97" name="Shape 445">
            <a:extLst>
              <a:ext uri="{FF2B5EF4-FFF2-40B4-BE49-F238E27FC236}">
                <a16:creationId xmlns:a16="http://schemas.microsoft.com/office/drawing/2014/main" id="{43A40580-DB46-0842-A4F1-AE7409FA3AE8}"/>
              </a:ext>
            </a:extLst>
          </p:cNvPr>
          <p:cNvSpPr/>
          <p:nvPr/>
        </p:nvSpPr>
        <p:spPr>
          <a:xfrm>
            <a:off x="2338252" y="379963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98" name="Shape 446">
            <a:extLst>
              <a:ext uri="{FF2B5EF4-FFF2-40B4-BE49-F238E27FC236}">
                <a16:creationId xmlns:a16="http://schemas.microsoft.com/office/drawing/2014/main" id="{EBC6DA7A-DED2-9B45-8161-2218AAED0A25}"/>
              </a:ext>
            </a:extLst>
          </p:cNvPr>
          <p:cNvSpPr/>
          <p:nvPr/>
        </p:nvSpPr>
        <p:spPr>
          <a:xfrm>
            <a:off x="2547802" y="382503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99" name="Shape 447">
            <a:extLst>
              <a:ext uri="{FF2B5EF4-FFF2-40B4-BE49-F238E27FC236}">
                <a16:creationId xmlns:a16="http://schemas.microsoft.com/office/drawing/2014/main" id="{3641AFF1-8DB0-DD45-A792-37188A7C5DC4}"/>
              </a:ext>
            </a:extLst>
          </p:cNvPr>
          <p:cNvSpPr/>
          <p:nvPr/>
        </p:nvSpPr>
        <p:spPr>
          <a:xfrm>
            <a:off x="2668170" y="373663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00" name="Shape 448">
            <a:extLst>
              <a:ext uri="{FF2B5EF4-FFF2-40B4-BE49-F238E27FC236}">
                <a16:creationId xmlns:a16="http://schemas.microsoft.com/office/drawing/2014/main" id="{47EA9F14-289C-F541-B50F-8C77AFD4258D}"/>
              </a:ext>
            </a:extLst>
          </p:cNvPr>
          <p:cNvSpPr/>
          <p:nvPr/>
        </p:nvSpPr>
        <p:spPr>
          <a:xfrm>
            <a:off x="2897662" y="369844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01" name="Shape 449">
            <a:extLst>
              <a:ext uri="{FF2B5EF4-FFF2-40B4-BE49-F238E27FC236}">
                <a16:creationId xmlns:a16="http://schemas.microsoft.com/office/drawing/2014/main" id="{35FE2CF6-A995-2E44-8580-10BC71CB95A8}"/>
              </a:ext>
            </a:extLst>
          </p:cNvPr>
          <p:cNvSpPr/>
          <p:nvPr/>
        </p:nvSpPr>
        <p:spPr>
          <a:xfrm>
            <a:off x="2414452" y="3724593"/>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02" name="Shape 450">
            <a:extLst>
              <a:ext uri="{FF2B5EF4-FFF2-40B4-BE49-F238E27FC236}">
                <a16:creationId xmlns:a16="http://schemas.microsoft.com/office/drawing/2014/main" id="{4D99B81D-1001-A14B-98B5-B5A8B7598C7E}"/>
              </a:ext>
            </a:extLst>
          </p:cNvPr>
          <p:cNvSpPr/>
          <p:nvPr/>
        </p:nvSpPr>
        <p:spPr>
          <a:xfrm>
            <a:off x="2904012" y="382503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03" name="Shape 451">
            <a:extLst>
              <a:ext uri="{FF2B5EF4-FFF2-40B4-BE49-F238E27FC236}">
                <a16:creationId xmlns:a16="http://schemas.microsoft.com/office/drawing/2014/main" id="{71A8A0A9-B179-0D41-93B2-B45AFA64D0C4}"/>
              </a:ext>
            </a:extLst>
          </p:cNvPr>
          <p:cNvSpPr/>
          <p:nvPr/>
        </p:nvSpPr>
        <p:spPr>
          <a:xfrm>
            <a:off x="2338252" y="419345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04" name="Shape 452">
            <a:extLst>
              <a:ext uri="{FF2B5EF4-FFF2-40B4-BE49-F238E27FC236}">
                <a16:creationId xmlns:a16="http://schemas.microsoft.com/office/drawing/2014/main" id="{53B284CB-32B6-B348-8E40-32CF88251CEC}"/>
              </a:ext>
            </a:extLst>
          </p:cNvPr>
          <p:cNvSpPr/>
          <p:nvPr/>
        </p:nvSpPr>
        <p:spPr>
          <a:xfrm>
            <a:off x="2547802" y="421885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05" name="Shape 453">
            <a:extLst>
              <a:ext uri="{FF2B5EF4-FFF2-40B4-BE49-F238E27FC236}">
                <a16:creationId xmlns:a16="http://schemas.microsoft.com/office/drawing/2014/main" id="{4E06BDCA-52B9-CA47-8CC1-6839F4578E53}"/>
              </a:ext>
            </a:extLst>
          </p:cNvPr>
          <p:cNvSpPr/>
          <p:nvPr/>
        </p:nvSpPr>
        <p:spPr>
          <a:xfrm>
            <a:off x="2668170" y="413046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06" name="Shape 454">
            <a:extLst>
              <a:ext uri="{FF2B5EF4-FFF2-40B4-BE49-F238E27FC236}">
                <a16:creationId xmlns:a16="http://schemas.microsoft.com/office/drawing/2014/main" id="{4243A5FF-C1C3-6E4A-8FC1-E5814CA45AC1}"/>
              </a:ext>
            </a:extLst>
          </p:cNvPr>
          <p:cNvSpPr/>
          <p:nvPr/>
        </p:nvSpPr>
        <p:spPr>
          <a:xfrm>
            <a:off x="2897662" y="409226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07" name="Shape 455">
            <a:extLst>
              <a:ext uri="{FF2B5EF4-FFF2-40B4-BE49-F238E27FC236}">
                <a16:creationId xmlns:a16="http://schemas.microsoft.com/office/drawing/2014/main" id="{EC8730B7-A24A-0D48-939F-26CF1C87E484}"/>
              </a:ext>
            </a:extLst>
          </p:cNvPr>
          <p:cNvSpPr/>
          <p:nvPr/>
        </p:nvSpPr>
        <p:spPr>
          <a:xfrm>
            <a:off x="2414452" y="411841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08" name="Shape 456">
            <a:extLst>
              <a:ext uri="{FF2B5EF4-FFF2-40B4-BE49-F238E27FC236}">
                <a16:creationId xmlns:a16="http://schemas.microsoft.com/office/drawing/2014/main" id="{F081F4F5-ADA1-2B44-922B-3D12CBD4C812}"/>
              </a:ext>
            </a:extLst>
          </p:cNvPr>
          <p:cNvSpPr/>
          <p:nvPr/>
        </p:nvSpPr>
        <p:spPr>
          <a:xfrm>
            <a:off x="2904012" y="421885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09" name="Shape 457">
            <a:extLst>
              <a:ext uri="{FF2B5EF4-FFF2-40B4-BE49-F238E27FC236}">
                <a16:creationId xmlns:a16="http://schemas.microsoft.com/office/drawing/2014/main" id="{872AB4A4-6161-0143-828A-51DADCAF1201}"/>
              </a:ext>
            </a:extLst>
          </p:cNvPr>
          <p:cNvSpPr/>
          <p:nvPr/>
        </p:nvSpPr>
        <p:spPr>
          <a:xfrm>
            <a:off x="2338252" y="547472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10" name="Shape 458">
            <a:extLst>
              <a:ext uri="{FF2B5EF4-FFF2-40B4-BE49-F238E27FC236}">
                <a16:creationId xmlns:a16="http://schemas.microsoft.com/office/drawing/2014/main" id="{506A51EF-185E-794B-BC7A-ED1A68ECB2AC}"/>
              </a:ext>
            </a:extLst>
          </p:cNvPr>
          <p:cNvSpPr/>
          <p:nvPr/>
        </p:nvSpPr>
        <p:spPr>
          <a:xfrm>
            <a:off x="2547802" y="550012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11" name="Shape 459">
            <a:extLst>
              <a:ext uri="{FF2B5EF4-FFF2-40B4-BE49-F238E27FC236}">
                <a16:creationId xmlns:a16="http://schemas.microsoft.com/office/drawing/2014/main" id="{1D213054-53C6-1E4B-A38B-A167424B1329}"/>
              </a:ext>
            </a:extLst>
          </p:cNvPr>
          <p:cNvSpPr/>
          <p:nvPr/>
        </p:nvSpPr>
        <p:spPr>
          <a:xfrm>
            <a:off x="2668170" y="541172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12" name="Shape 460">
            <a:extLst>
              <a:ext uri="{FF2B5EF4-FFF2-40B4-BE49-F238E27FC236}">
                <a16:creationId xmlns:a16="http://schemas.microsoft.com/office/drawing/2014/main" id="{B20DF17F-844E-0644-9F6D-E65708769F30}"/>
              </a:ext>
            </a:extLst>
          </p:cNvPr>
          <p:cNvSpPr/>
          <p:nvPr/>
        </p:nvSpPr>
        <p:spPr>
          <a:xfrm>
            <a:off x="2897662" y="5373533"/>
            <a:ext cx="148918"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13" name="Shape 461">
            <a:extLst>
              <a:ext uri="{FF2B5EF4-FFF2-40B4-BE49-F238E27FC236}">
                <a16:creationId xmlns:a16="http://schemas.microsoft.com/office/drawing/2014/main" id="{96FACF56-1CE9-0F45-ADD7-CE3E930FFC57}"/>
              </a:ext>
            </a:extLst>
          </p:cNvPr>
          <p:cNvSpPr/>
          <p:nvPr/>
        </p:nvSpPr>
        <p:spPr>
          <a:xfrm>
            <a:off x="2414452" y="539968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14" name="Shape 462">
            <a:extLst>
              <a:ext uri="{FF2B5EF4-FFF2-40B4-BE49-F238E27FC236}">
                <a16:creationId xmlns:a16="http://schemas.microsoft.com/office/drawing/2014/main" id="{F82A5BCB-390E-1E49-8607-015EB59EFE8C}"/>
              </a:ext>
            </a:extLst>
          </p:cNvPr>
          <p:cNvSpPr/>
          <p:nvPr/>
        </p:nvSpPr>
        <p:spPr>
          <a:xfrm>
            <a:off x="2904012" y="550012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15" name="Shape 463">
            <a:extLst>
              <a:ext uri="{FF2B5EF4-FFF2-40B4-BE49-F238E27FC236}">
                <a16:creationId xmlns:a16="http://schemas.microsoft.com/office/drawing/2014/main" id="{DE00621B-7E69-2E4E-B343-969AEA665EA6}"/>
              </a:ext>
            </a:extLst>
          </p:cNvPr>
          <p:cNvSpPr/>
          <p:nvPr/>
        </p:nvSpPr>
        <p:spPr>
          <a:xfrm>
            <a:off x="2338252" y="586369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16" name="Shape 464">
            <a:extLst>
              <a:ext uri="{FF2B5EF4-FFF2-40B4-BE49-F238E27FC236}">
                <a16:creationId xmlns:a16="http://schemas.microsoft.com/office/drawing/2014/main" id="{3252B941-7B75-D349-ADEB-3D7971EDA819}"/>
              </a:ext>
            </a:extLst>
          </p:cNvPr>
          <p:cNvSpPr/>
          <p:nvPr/>
        </p:nvSpPr>
        <p:spPr>
          <a:xfrm>
            <a:off x="2547802" y="588909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17" name="Shape 465">
            <a:extLst>
              <a:ext uri="{FF2B5EF4-FFF2-40B4-BE49-F238E27FC236}">
                <a16:creationId xmlns:a16="http://schemas.microsoft.com/office/drawing/2014/main" id="{D0CE970D-8EDB-C741-B649-51A88207D321}"/>
              </a:ext>
            </a:extLst>
          </p:cNvPr>
          <p:cNvSpPr/>
          <p:nvPr/>
        </p:nvSpPr>
        <p:spPr>
          <a:xfrm>
            <a:off x="2668170" y="580069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18" name="Shape 466">
            <a:extLst>
              <a:ext uri="{FF2B5EF4-FFF2-40B4-BE49-F238E27FC236}">
                <a16:creationId xmlns:a16="http://schemas.microsoft.com/office/drawing/2014/main" id="{AF08C4DC-C867-8342-9EF7-259D93018AE9}"/>
              </a:ext>
            </a:extLst>
          </p:cNvPr>
          <p:cNvSpPr/>
          <p:nvPr/>
        </p:nvSpPr>
        <p:spPr>
          <a:xfrm>
            <a:off x="2897662" y="576250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19" name="Shape 467">
            <a:extLst>
              <a:ext uri="{FF2B5EF4-FFF2-40B4-BE49-F238E27FC236}">
                <a16:creationId xmlns:a16="http://schemas.microsoft.com/office/drawing/2014/main" id="{38303721-F9A6-EE48-AEE6-DD7E32117C23}"/>
              </a:ext>
            </a:extLst>
          </p:cNvPr>
          <p:cNvSpPr/>
          <p:nvPr/>
        </p:nvSpPr>
        <p:spPr>
          <a:xfrm>
            <a:off x="2414452" y="578865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20" name="Shape 468">
            <a:extLst>
              <a:ext uri="{FF2B5EF4-FFF2-40B4-BE49-F238E27FC236}">
                <a16:creationId xmlns:a16="http://schemas.microsoft.com/office/drawing/2014/main" id="{2108BE9D-424C-994E-81D1-368A08E60778}"/>
              </a:ext>
            </a:extLst>
          </p:cNvPr>
          <p:cNvSpPr/>
          <p:nvPr/>
        </p:nvSpPr>
        <p:spPr>
          <a:xfrm>
            <a:off x="2904012" y="5889091"/>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21" name="Shape 469">
            <a:extLst>
              <a:ext uri="{FF2B5EF4-FFF2-40B4-BE49-F238E27FC236}">
                <a16:creationId xmlns:a16="http://schemas.microsoft.com/office/drawing/2014/main" id="{7BB7436F-482A-BB4F-A39C-123CEBF5FF88}"/>
              </a:ext>
            </a:extLst>
          </p:cNvPr>
          <p:cNvSpPr/>
          <p:nvPr/>
        </p:nvSpPr>
        <p:spPr>
          <a:xfrm>
            <a:off x="2338252" y="626370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22" name="Shape 470">
            <a:extLst>
              <a:ext uri="{FF2B5EF4-FFF2-40B4-BE49-F238E27FC236}">
                <a16:creationId xmlns:a16="http://schemas.microsoft.com/office/drawing/2014/main" id="{B425D599-56F6-9945-9A61-FE17D4730F7B}"/>
              </a:ext>
            </a:extLst>
          </p:cNvPr>
          <p:cNvSpPr/>
          <p:nvPr/>
        </p:nvSpPr>
        <p:spPr>
          <a:xfrm>
            <a:off x="2547802" y="628910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23" name="Shape 471">
            <a:extLst>
              <a:ext uri="{FF2B5EF4-FFF2-40B4-BE49-F238E27FC236}">
                <a16:creationId xmlns:a16="http://schemas.microsoft.com/office/drawing/2014/main" id="{83AA5F1A-7A06-DF45-8E82-CBF90AFDDB28}"/>
              </a:ext>
            </a:extLst>
          </p:cNvPr>
          <p:cNvSpPr/>
          <p:nvPr/>
        </p:nvSpPr>
        <p:spPr>
          <a:xfrm>
            <a:off x="2668170" y="620071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24" name="Shape 472">
            <a:extLst>
              <a:ext uri="{FF2B5EF4-FFF2-40B4-BE49-F238E27FC236}">
                <a16:creationId xmlns:a16="http://schemas.microsoft.com/office/drawing/2014/main" id="{5864CFE2-0016-8B4D-BF9F-94D12B374377}"/>
              </a:ext>
            </a:extLst>
          </p:cNvPr>
          <p:cNvSpPr/>
          <p:nvPr/>
        </p:nvSpPr>
        <p:spPr>
          <a:xfrm>
            <a:off x="2897662" y="617346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25" name="Shape 473">
            <a:extLst>
              <a:ext uri="{FF2B5EF4-FFF2-40B4-BE49-F238E27FC236}">
                <a16:creationId xmlns:a16="http://schemas.microsoft.com/office/drawing/2014/main" id="{CB0F465F-F5B7-5B4D-A209-526BC23E14EC}"/>
              </a:ext>
            </a:extLst>
          </p:cNvPr>
          <p:cNvSpPr/>
          <p:nvPr/>
        </p:nvSpPr>
        <p:spPr>
          <a:xfrm>
            <a:off x="2414452" y="618867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26" name="Shape 474">
            <a:extLst>
              <a:ext uri="{FF2B5EF4-FFF2-40B4-BE49-F238E27FC236}">
                <a16:creationId xmlns:a16="http://schemas.microsoft.com/office/drawing/2014/main" id="{F86FDAD1-931C-0846-9113-9DAF78032B6C}"/>
              </a:ext>
            </a:extLst>
          </p:cNvPr>
          <p:cNvSpPr/>
          <p:nvPr/>
        </p:nvSpPr>
        <p:spPr>
          <a:xfrm>
            <a:off x="2904012" y="628910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27" name="Shape 475">
            <a:extLst>
              <a:ext uri="{FF2B5EF4-FFF2-40B4-BE49-F238E27FC236}">
                <a16:creationId xmlns:a16="http://schemas.microsoft.com/office/drawing/2014/main" id="{910D7C1E-03D4-B745-B3DB-A70951AC65E3}"/>
              </a:ext>
            </a:extLst>
          </p:cNvPr>
          <p:cNvSpPr/>
          <p:nvPr/>
        </p:nvSpPr>
        <p:spPr>
          <a:xfrm>
            <a:off x="3939909" y="1831935"/>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*1.0</a:t>
            </a:r>
          </a:p>
        </p:txBody>
      </p:sp>
      <p:sp>
        <p:nvSpPr>
          <p:cNvPr id="128" name="Shape 476">
            <a:extLst>
              <a:ext uri="{FF2B5EF4-FFF2-40B4-BE49-F238E27FC236}">
                <a16:creationId xmlns:a16="http://schemas.microsoft.com/office/drawing/2014/main" id="{F5A2D6C4-6CFE-C946-B384-A6C333508480}"/>
              </a:ext>
            </a:extLst>
          </p:cNvPr>
          <p:cNvSpPr/>
          <p:nvPr/>
        </p:nvSpPr>
        <p:spPr>
          <a:xfrm>
            <a:off x="3939909" y="2135588"/>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*1.0</a:t>
            </a:r>
          </a:p>
        </p:txBody>
      </p:sp>
      <p:sp>
        <p:nvSpPr>
          <p:cNvPr id="129" name="Shape 477">
            <a:extLst>
              <a:ext uri="{FF2B5EF4-FFF2-40B4-BE49-F238E27FC236}">
                <a16:creationId xmlns:a16="http://schemas.microsoft.com/office/drawing/2014/main" id="{DFB85859-89F4-954A-8B1A-440BD25458B7}"/>
              </a:ext>
            </a:extLst>
          </p:cNvPr>
          <p:cNvSpPr/>
          <p:nvPr/>
        </p:nvSpPr>
        <p:spPr>
          <a:xfrm>
            <a:off x="3939909" y="1537278"/>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*1.0</a:t>
            </a:r>
          </a:p>
        </p:txBody>
      </p:sp>
      <p:sp>
        <p:nvSpPr>
          <p:cNvPr id="130" name="Shape 478">
            <a:extLst>
              <a:ext uri="{FF2B5EF4-FFF2-40B4-BE49-F238E27FC236}">
                <a16:creationId xmlns:a16="http://schemas.microsoft.com/office/drawing/2014/main" id="{84E2AD87-F939-3742-B1DE-F7171649149D}"/>
              </a:ext>
            </a:extLst>
          </p:cNvPr>
          <p:cNvSpPr/>
          <p:nvPr/>
        </p:nvSpPr>
        <p:spPr>
          <a:xfrm>
            <a:off x="3939909" y="1239766"/>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*1.0</a:t>
            </a:r>
          </a:p>
        </p:txBody>
      </p:sp>
      <p:sp>
        <p:nvSpPr>
          <p:cNvPr id="131" name="Shape 479">
            <a:extLst>
              <a:ext uri="{FF2B5EF4-FFF2-40B4-BE49-F238E27FC236}">
                <a16:creationId xmlns:a16="http://schemas.microsoft.com/office/drawing/2014/main" id="{CAED1213-8B21-1541-AF5F-AB25507C9ED1}"/>
              </a:ext>
            </a:extLst>
          </p:cNvPr>
          <p:cNvSpPr/>
          <p:nvPr/>
        </p:nvSpPr>
        <p:spPr>
          <a:xfrm>
            <a:off x="3939921" y="3605992"/>
            <a:ext cx="239475"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1</a:t>
            </a:r>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132" name="Shape 480">
            <a:extLst>
              <a:ext uri="{FF2B5EF4-FFF2-40B4-BE49-F238E27FC236}">
                <a16:creationId xmlns:a16="http://schemas.microsoft.com/office/drawing/2014/main" id="{72193C75-D898-9A40-87CC-EE7C49868DA1}"/>
              </a:ext>
            </a:extLst>
          </p:cNvPr>
          <p:cNvSpPr/>
          <p:nvPr/>
        </p:nvSpPr>
        <p:spPr>
          <a:xfrm>
            <a:off x="3939909" y="3165367"/>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Arial" panose="020B0604020202020204" pitchFamily="34" charset="0"/>
                <a:cs typeface="Arial" panose="020B0604020202020204" pitchFamily="34" charset="0"/>
              </a:rPr>
              <a:t>*1.0</a:t>
            </a:r>
          </a:p>
        </p:txBody>
      </p:sp>
      <p:sp>
        <p:nvSpPr>
          <p:cNvPr id="133" name="Shape 481">
            <a:extLst>
              <a:ext uri="{FF2B5EF4-FFF2-40B4-BE49-F238E27FC236}">
                <a16:creationId xmlns:a16="http://schemas.microsoft.com/office/drawing/2014/main" id="{4C8D0ED3-1BD2-A847-8E38-C16833CD8382}"/>
              </a:ext>
            </a:extLst>
          </p:cNvPr>
          <p:cNvSpPr/>
          <p:nvPr/>
        </p:nvSpPr>
        <p:spPr>
          <a:xfrm>
            <a:off x="3939909" y="2868714"/>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Arial" panose="020B0604020202020204" pitchFamily="34" charset="0"/>
                <a:cs typeface="Arial" panose="020B0604020202020204" pitchFamily="34" charset="0"/>
              </a:rPr>
              <a:t>*1.0</a:t>
            </a:r>
          </a:p>
        </p:txBody>
      </p:sp>
      <p:sp>
        <p:nvSpPr>
          <p:cNvPr id="134" name="Shape 482">
            <a:extLst>
              <a:ext uri="{FF2B5EF4-FFF2-40B4-BE49-F238E27FC236}">
                <a16:creationId xmlns:a16="http://schemas.microsoft.com/office/drawing/2014/main" id="{CC4405D7-0597-244E-AE4C-A3B1BD6C03CB}"/>
              </a:ext>
            </a:extLst>
          </p:cNvPr>
          <p:cNvSpPr/>
          <p:nvPr/>
        </p:nvSpPr>
        <p:spPr>
          <a:xfrm>
            <a:off x="3939909" y="2572061"/>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*1.0</a:t>
            </a:r>
          </a:p>
        </p:txBody>
      </p:sp>
      <p:sp>
        <p:nvSpPr>
          <p:cNvPr id="135" name="Shape 483">
            <a:extLst>
              <a:ext uri="{FF2B5EF4-FFF2-40B4-BE49-F238E27FC236}">
                <a16:creationId xmlns:a16="http://schemas.microsoft.com/office/drawing/2014/main" id="{8190C186-B41F-9946-945B-52811232A907}"/>
              </a:ext>
            </a:extLst>
          </p:cNvPr>
          <p:cNvSpPr/>
          <p:nvPr/>
        </p:nvSpPr>
        <p:spPr>
          <a:xfrm>
            <a:off x="3939921" y="3939130"/>
            <a:ext cx="239475"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1</a:t>
            </a:r>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136" name="Shape 484">
            <a:extLst>
              <a:ext uri="{FF2B5EF4-FFF2-40B4-BE49-F238E27FC236}">
                <a16:creationId xmlns:a16="http://schemas.microsoft.com/office/drawing/2014/main" id="{50484715-B110-8A40-BA34-177EADCB761D}"/>
              </a:ext>
            </a:extLst>
          </p:cNvPr>
          <p:cNvSpPr/>
          <p:nvPr/>
        </p:nvSpPr>
        <p:spPr>
          <a:xfrm>
            <a:off x="3939433" y="5279097"/>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0</a:t>
            </a:r>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2</a:t>
            </a:r>
            <a:endParaRPr dirty="0">
              <a:latin typeface="Arial" panose="020B0604020202020204" pitchFamily="34" charset="0"/>
              <a:cs typeface="Arial" panose="020B0604020202020204" pitchFamily="34" charset="0"/>
            </a:endParaRPr>
          </a:p>
        </p:txBody>
      </p:sp>
      <p:sp>
        <p:nvSpPr>
          <p:cNvPr id="137" name="Shape 485">
            <a:extLst>
              <a:ext uri="{FF2B5EF4-FFF2-40B4-BE49-F238E27FC236}">
                <a16:creationId xmlns:a16="http://schemas.microsoft.com/office/drawing/2014/main" id="{5251007D-3804-B74C-8CB5-6DD43E8D0B89}"/>
              </a:ext>
            </a:extLst>
          </p:cNvPr>
          <p:cNvSpPr/>
          <p:nvPr/>
        </p:nvSpPr>
        <p:spPr>
          <a:xfrm>
            <a:off x="3939909" y="5680482"/>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Arial" panose="020B0604020202020204" pitchFamily="34" charset="0"/>
                <a:cs typeface="Arial" panose="020B0604020202020204" pitchFamily="34" charset="0"/>
              </a:rPr>
              <a:t>*0.2</a:t>
            </a:r>
          </a:p>
        </p:txBody>
      </p:sp>
      <p:sp>
        <p:nvSpPr>
          <p:cNvPr id="138" name="Shape 486">
            <a:extLst>
              <a:ext uri="{FF2B5EF4-FFF2-40B4-BE49-F238E27FC236}">
                <a16:creationId xmlns:a16="http://schemas.microsoft.com/office/drawing/2014/main" id="{6E3A57A3-E00D-E844-BD39-5B132AEAD29F}"/>
              </a:ext>
            </a:extLst>
          </p:cNvPr>
          <p:cNvSpPr/>
          <p:nvPr/>
        </p:nvSpPr>
        <p:spPr>
          <a:xfrm>
            <a:off x="3939921" y="6074679"/>
            <a:ext cx="239475"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0</a:t>
            </a:r>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2</a:t>
            </a:r>
            <a:endParaRPr dirty="0">
              <a:latin typeface="Arial" panose="020B0604020202020204" pitchFamily="34" charset="0"/>
              <a:cs typeface="Arial" panose="020B0604020202020204" pitchFamily="34" charset="0"/>
            </a:endParaRPr>
          </a:p>
        </p:txBody>
      </p:sp>
      <p:sp>
        <p:nvSpPr>
          <p:cNvPr id="139" name="Shape 488">
            <a:extLst>
              <a:ext uri="{FF2B5EF4-FFF2-40B4-BE49-F238E27FC236}">
                <a16:creationId xmlns:a16="http://schemas.microsoft.com/office/drawing/2014/main" id="{AE2E792B-1CD2-9E4C-81BF-A7DB1EAA65C4}"/>
              </a:ext>
            </a:extLst>
          </p:cNvPr>
          <p:cNvSpPr/>
          <p:nvPr/>
        </p:nvSpPr>
        <p:spPr>
          <a:xfrm>
            <a:off x="7546351" y="6490891"/>
            <a:ext cx="1181101" cy="241301"/>
          </a:xfrm>
          <a:prstGeom prst="roundRect">
            <a:avLst>
              <a:gd name="adj" fmla="val 50000"/>
            </a:avLst>
          </a:prstGeom>
          <a:solidFill>
            <a:srgbClr val="B36AE2"/>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lang="en-US" dirty="0">
                <a:latin typeface="Arial" panose="020B0604020202020204" pitchFamily="34" charset="0"/>
                <a:cs typeface="Arial" panose="020B0604020202020204" pitchFamily="34" charset="0"/>
              </a:rPr>
              <a:t>Association</a:t>
            </a:r>
            <a:endParaRPr dirty="0">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88A12B5E-C753-1844-8090-12A5445951D2}"/>
              </a:ext>
            </a:extLst>
          </p:cNvPr>
          <p:cNvSpPr/>
          <p:nvPr/>
        </p:nvSpPr>
        <p:spPr>
          <a:xfrm>
            <a:off x="3256565" y="1275996"/>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41" name="Rectangle 140">
            <a:extLst>
              <a:ext uri="{FF2B5EF4-FFF2-40B4-BE49-F238E27FC236}">
                <a16:creationId xmlns:a16="http://schemas.microsoft.com/office/drawing/2014/main" id="{3BEE832E-D030-574B-869C-5488355374B5}"/>
              </a:ext>
            </a:extLst>
          </p:cNvPr>
          <p:cNvSpPr/>
          <p:nvPr/>
        </p:nvSpPr>
        <p:spPr>
          <a:xfrm>
            <a:off x="3256565" y="1556225"/>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42" name="Rectangle 141">
            <a:extLst>
              <a:ext uri="{FF2B5EF4-FFF2-40B4-BE49-F238E27FC236}">
                <a16:creationId xmlns:a16="http://schemas.microsoft.com/office/drawing/2014/main" id="{015D56A9-0D31-634A-9097-6D5BD39ED3F4}"/>
              </a:ext>
            </a:extLst>
          </p:cNvPr>
          <p:cNvSpPr/>
          <p:nvPr/>
        </p:nvSpPr>
        <p:spPr>
          <a:xfrm>
            <a:off x="3256565" y="1876210"/>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B11E33DA-D99E-8943-803A-4DF97E58A507}"/>
              </a:ext>
            </a:extLst>
          </p:cNvPr>
          <p:cNvSpPr/>
          <p:nvPr/>
        </p:nvSpPr>
        <p:spPr>
          <a:xfrm>
            <a:off x="3256565" y="2164005"/>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44" name="Rectangle 143">
            <a:extLst>
              <a:ext uri="{FF2B5EF4-FFF2-40B4-BE49-F238E27FC236}">
                <a16:creationId xmlns:a16="http://schemas.microsoft.com/office/drawing/2014/main" id="{37BC03AC-2F99-2B4E-9F0B-0B8F6A5D07A4}"/>
              </a:ext>
            </a:extLst>
          </p:cNvPr>
          <p:cNvSpPr/>
          <p:nvPr/>
        </p:nvSpPr>
        <p:spPr>
          <a:xfrm>
            <a:off x="3256565" y="2599221"/>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82B135E0-ED5B-4945-8502-B9413C4003A6}"/>
              </a:ext>
            </a:extLst>
          </p:cNvPr>
          <p:cNvSpPr/>
          <p:nvPr/>
        </p:nvSpPr>
        <p:spPr>
          <a:xfrm>
            <a:off x="3256565" y="2922608"/>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C2E58DB4-A9CC-3647-B789-410AB9E204BC}"/>
              </a:ext>
            </a:extLst>
          </p:cNvPr>
          <p:cNvSpPr/>
          <p:nvPr/>
        </p:nvSpPr>
        <p:spPr>
          <a:xfrm>
            <a:off x="3256565" y="3245995"/>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AB76315D-8060-AC4B-BC4A-D331CE7BF2DD}"/>
              </a:ext>
            </a:extLst>
          </p:cNvPr>
          <p:cNvSpPr/>
          <p:nvPr/>
        </p:nvSpPr>
        <p:spPr>
          <a:xfrm>
            <a:off x="3256565" y="3632780"/>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48" name="Rectangle 147">
            <a:extLst>
              <a:ext uri="{FF2B5EF4-FFF2-40B4-BE49-F238E27FC236}">
                <a16:creationId xmlns:a16="http://schemas.microsoft.com/office/drawing/2014/main" id="{5ECD8C42-4F1E-BE45-BB89-4CD3455CE231}"/>
              </a:ext>
            </a:extLst>
          </p:cNvPr>
          <p:cNvSpPr/>
          <p:nvPr/>
        </p:nvSpPr>
        <p:spPr>
          <a:xfrm>
            <a:off x="3256565" y="4021667"/>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1D9F3D95-7262-0742-B99F-738281C5ABDE}"/>
              </a:ext>
            </a:extLst>
          </p:cNvPr>
          <p:cNvSpPr/>
          <p:nvPr/>
        </p:nvSpPr>
        <p:spPr>
          <a:xfrm>
            <a:off x="3256565" y="5316108"/>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4B617E53-B2D7-564E-AFE4-409AA22D77CD}"/>
              </a:ext>
            </a:extLst>
          </p:cNvPr>
          <p:cNvSpPr/>
          <p:nvPr/>
        </p:nvSpPr>
        <p:spPr>
          <a:xfrm>
            <a:off x="3256565" y="5711324"/>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43C42621-FB04-DC48-8F6D-33F1D017C63B}"/>
              </a:ext>
            </a:extLst>
          </p:cNvPr>
          <p:cNvSpPr/>
          <p:nvPr/>
        </p:nvSpPr>
        <p:spPr>
          <a:xfrm>
            <a:off x="3256565" y="6119670"/>
            <a:ext cx="352756" cy="276999"/>
          </a:xfrm>
          <a:prstGeom prst="rect">
            <a:avLst/>
          </a:prstGeom>
          <a:solidFill>
            <a:schemeClr val="bg1"/>
          </a:solidFill>
          <a:ln>
            <a:solidFill>
              <a:schemeClr val="accent4">
                <a:lumMod val="20000"/>
                <a:lumOff val="80000"/>
              </a:schemeClr>
            </a:solidFill>
          </a:ln>
        </p:spPr>
        <p:txBody>
          <a:bodyPr wrap="none">
            <a:spAutoFit/>
          </a:bodyPr>
          <a:lstStyle/>
          <a:p>
            <a:r>
              <a:rPr lang="en-US" sz="1200" dirty="0">
                <a:latin typeface="Arial" panose="020B0604020202020204" pitchFamily="34" charset="0"/>
                <a:cs typeface="Arial" panose="020B0604020202020204" pitchFamily="34" charset="0"/>
              </a:rPr>
              <a:t>Σ</a:t>
            </a:r>
            <a:r>
              <a:rPr lang="en-US" sz="1200" baseline="-25000" dirty="0">
                <a:latin typeface="Arial" panose="020B0604020202020204" pitchFamily="34" charset="0"/>
                <a:cs typeface="Arial" panose="020B0604020202020204" pitchFamily="34" charset="0"/>
              </a:rPr>
              <a:t>H</a:t>
            </a:r>
            <a:endParaRPr lang="en-US" sz="1200" dirty="0">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3A34356F-8EE8-C04D-BE01-BFD3330EA07E}"/>
              </a:ext>
            </a:extLst>
          </p:cNvPr>
          <p:cNvSpPr/>
          <p:nvPr/>
        </p:nvSpPr>
        <p:spPr>
          <a:xfrm>
            <a:off x="6515444" y="6511465"/>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E00BAD5B-3D31-7C47-B5E7-6E6B0BC78033}"/>
              </a:ext>
            </a:extLst>
          </p:cNvPr>
          <p:cNvSpPr/>
          <p:nvPr/>
        </p:nvSpPr>
        <p:spPr>
          <a:xfrm>
            <a:off x="6456897" y="1426118"/>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463141B6-F4D6-3144-9504-2F6402E5619B}"/>
              </a:ext>
            </a:extLst>
          </p:cNvPr>
          <p:cNvSpPr/>
          <p:nvPr/>
        </p:nvSpPr>
        <p:spPr>
          <a:xfrm>
            <a:off x="6469227" y="2910162"/>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cxnSp>
        <p:nvCxnSpPr>
          <p:cNvPr id="155" name="Connector 360">
            <a:extLst>
              <a:ext uri="{FF2B5EF4-FFF2-40B4-BE49-F238E27FC236}">
                <a16:creationId xmlns:a16="http://schemas.microsoft.com/office/drawing/2014/main" id="{4D1D6EFE-59D4-F044-9548-05F063A0841B}"/>
              </a:ext>
            </a:extLst>
          </p:cNvPr>
          <p:cNvCxnSpPr>
            <a:cxnSpLocks noChangeAspect="1"/>
          </p:cNvCxnSpPr>
          <p:nvPr/>
        </p:nvCxnSpPr>
        <p:spPr>
          <a:xfrm flipV="1">
            <a:off x="5919337" y="5434464"/>
            <a:ext cx="1620000" cy="7254"/>
          </a:xfrm>
          <a:prstGeom prst="straightConnector1">
            <a:avLst/>
          </a:prstGeom>
          <a:ln w="7620">
            <a:solidFill>
              <a:srgbClr val="85888E"/>
            </a:solidFill>
            <a:miter lim="400000"/>
            <a:tailEnd type="triangle"/>
          </a:ln>
        </p:spPr>
      </p:cxnSp>
      <p:cxnSp>
        <p:nvCxnSpPr>
          <p:cNvPr id="156" name="Connector 360">
            <a:extLst>
              <a:ext uri="{FF2B5EF4-FFF2-40B4-BE49-F238E27FC236}">
                <a16:creationId xmlns:a16="http://schemas.microsoft.com/office/drawing/2014/main" id="{1D565061-AFFA-4147-A949-335F946B0C11}"/>
              </a:ext>
            </a:extLst>
          </p:cNvPr>
          <p:cNvCxnSpPr>
            <a:cxnSpLocks noChangeAspect="1"/>
          </p:cNvCxnSpPr>
          <p:nvPr/>
        </p:nvCxnSpPr>
        <p:spPr>
          <a:xfrm flipV="1">
            <a:off x="5919337" y="5810200"/>
            <a:ext cx="1620000" cy="7254"/>
          </a:xfrm>
          <a:prstGeom prst="straightConnector1">
            <a:avLst/>
          </a:prstGeom>
          <a:ln w="7620">
            <a:solidFill>
              <a:srgbClr val="85888E"/>
            </a:solidFill>
            <a:miter lim="400000"/>
            <a:tailEnd type="triangle"/>
          </a:ln>
        </p:spPr>
      </p:cxnSp>
      <p:cxnSp>
        <p:nvCxnSpPr>
          <p:cNvPr id="157" name="Connector 360">
            <a:extLst>
              <a:ext uri="{FF2B5EF4-FFF2-40B4-BE49-F238E27FC236}">
                <a16:creationId xmlns:a16="http://schemas.microsoft.com/office/drawing/2014/main" id="{EF299924-139B-D34A-B634-D240D9062F85}"/>
              </a:ext>
            </a:extLst>
          </p:cNvPr>
          <p:cNvCxnSpPr>
            <a:cxnSpLocks noChangeAspect="1"/>
          </p:cNvCxnSpPr>
          <p:nvPr/>
        </p:nvCxnSpPr>
        <p:spPr>
          <a:xfrm flipV="1">
            <a:off x="5918377" y="6219151"/>
            <a:ext cx="1620000" cy="7254"/>
          </a:xfrm>
          <a:prstGeom prst="straightConnector1">
            <a:avLst/>
          </a:prstGeom>
          <a:ln w="7620">
            <a:solidFill>
              <a:srgbClr val="85888E"/>
            </a:solidFill>
            <a:miter lim="400000"/>
            <a:tailEnd type="triangle"/>
          </a:ln>
        </p:spPr>
      </p:cxnSp>
      <p:sp>
        <p:nvSpPr>
          <p:cNvPr id="158" name="Shape 491">
            <a:extLst>
              <a:ext uri="{FF2B5EF4-FFF2-40B4-BE49-F238E27FC236}">
                <a16:creationId xmlns:a16="http://schemas.microsoft.com/office/drawing/2014/main" id="{24924776-1327-524B-96DC-6243985E0D95}"/>
              </a:ext>
            </a:extLst>
          </p:cNvPr>
          <p:cNvSpPr/>
          <p:nvPr/>
        </p:nvSpPr>
        <p:spPr>
          <a:xfrm>
            <a:off x="4685007" y="646293"/>
            <a:ext cx="1292441" cy="5805378"/>
          </a:xfrm>
          <a:prstGeom prst="rect">
            <a:avLst/>
          </a:prstGeom>
          <a:solidFill>
            <a:srgbClr val="70BF41">
              <a:alpha val="20000"/>
            </a:srgbClr>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endParaRPr dirty="0">
              <a:latin typeface="Arial" panose="020B0604020202020204" pitchFamily="34" charset="0"/>
              <a:cs typeface="Arial" panose="020B0604020202020204" pitchFamily="34" charset="0"/>
            </a:endParaRPr>
          </a:p>
        </p:txBody>
      </p:sp>
      <p:sp>
        <p:nvSpPr>
          <p:cNvPr id="159" name="Shape 338">
            <a:extLst>
              <a:ext uri="{FF2B5EF4-FFF2-40B4-BE49-F238E27FC236}">
                <a16:creationId xmlns:a16="http://schemas.microsoft.com/office/drawing/2014/main" id="{AC3B19B1-E91A-834F-BA10-B9766CB30476}"/>
              </a:ext>
            </a:extLst>
          </p:cNvPr>
          <p:cNvSpPr/>
          <p:nvPr/>
        </p:nvSpPr>
        <p:spPr>
          <a:xfrm>
            <a:off x="4751181" y="690110"/>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a:latin typeface="Arial" panose="020B0604020202020204" pitchFamily="34" charset="0"/>
                <a:cs typeface="Arial" panose="020B0604020202020204" pitchFamily="34" charset="0"/>
              </a:rPr>
              <a:t>Genomics England</a:t>
            </a:r>
            <a:endParaRPr dirty="0">
              <a:latin typeface="Arial" panose="020B0604020202020204" pitchFamily="34" charset="0"/>
              <a:cs typeface="Arial" panose="020B0604020202020204" pitchFamily="34" charset="0"/>
            </a:endParaRPr>
          </a:p>
        </p:txBody>
      </p:sp>
      <p:sp>
        <p:nvSpPr>
          <p:cNvPr id="160" name="Shape 339">
            <a:extLst>
              <a:ext uri="{FF2B5EF4-FFF2-40B4-BE49-F238E27FC236}">
                <a16:creationId xmlns:a16="http://schemas.microsoft.com/office/drawing/2014/main" id="{39736758-5715-9B4F-8883-21018861F157}"/>
              </a:ext>
            </a:extLst>
          </p:cNvPr>
          <p:cNvSpPr/>
          <p:nvPr/>
        </p:nvSpPr>
        <p:spPr>
          <a:xfrm>
            <a:off x="4751181" y="992034"/>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Arial" panose="020B0604020202020204" pitchFamily="34" charset="0"/>
                <a:cs typeface="Arial" panose="020B0604020202020204" pitchFamily="34" charset="0"/>
              </a:rPr>
              <a:t>PheWAS</a:t>
            </a:r>
            <a:r>
              <a:rPr lang="en-US" dirty="0">
                <a:latin typeface="Arial" panose="020B0604020202020204" pitchFamily="34" charset="0"/>
                <a:cs typeface="Arial" panose="020B0604020202020204" pitchFamily="34" charset="0"/>
              </a:rPr>
              <a:t> catalog</a:t>
            </a:r>
            <a:endParaRPr dirty="0">
              <a:latin typeface="Arial" panose="020B0604020202020204" pitchFamily="34" charset="0"/>
              <a:cs typeface="Arial" panose="020B0604020202020204" pitchFamily="34" charset="0"/>
            </a:endParaRPr>
          </a:p>
        </p:txBody>
      </p:sp>
      <p:sp>
        <p:nvSpPr>
          <p:cNvPr id="161" name="Shape 372">
            <a:extLst>
              <a:ext uri="{FF2B5EF4-FFF2-40B4-BE49-F238E27FC236}">
                <a16:creationId xmlns:a16="http://schemas.microsoft.com/office/drawing/2014/main" id="{EF9D1F03-CBF9-2E4C-8DC0-97520BD70ACE}"/>
              </a:ext>
            </a:extLst>
          </p:cNvPr>
          <p:cNvSpPr/>
          <p:nvPr/>
        </p:nvSpPr>
        <p:spPr>
          <a:xfrm>
            <a:off x="2250188" y="699367"/>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62" name="Shape 373">
            <a:extLst>
              <a:ext uri="{FF2B5EF4-FFF2-40B4-BE49-F238E27FC236}">
                <a16:creationId xmlns:a16="http://schemas.microsoft.com/office/drawing/2014/main" id="{70E16817-3DBA-C14F-93B5-B3B51EA73792}"/>
              </a:ext>
            </a:extLst>
          </p:cNvPr>
          <p:cNvSpPr/>
          <p:nvPr/>
        </p:nvSpPr>
        <p:spPr>
          <a:xfrm>
            <a:off x="2404662" y="750687"/>
            <a:ext cx="148918" cy="28802"/>
          </a:xfrm>
          <a:prstGeom prst="roundRect">
            <a:avLst>
              <a:gd name="adj" fmla="val 50000"/>
            </a:avLst>
          </a:prstGeom>
          <a:solidFill>
            <a:srgbClr val="DCDEE0"/>
          </a:solidFill>
          <a:ln w="12700" cap="flat">
            <a:solidFill>
              <a:srgbClr val="85888D"/>
            </a:solidFill>
            <a:prstDash val="solid"/>
            <a:miter lim="400000"/>
          </a:ln>
          <a:effectLst/>
        </p:spPr>
        <p:txBody>
          <a:bodyPr wrap="square" lIns="35718" tIns="35718" rIns="35718" bIns="35718" numCol="1" anchor="ctr">
            <a:noAutofit/>
          </a:bodyP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cxnSp>
        <p:nvCxnSpPr>
          <p:cNvPr id="164" name="Connector 375">
            <a:extLst>
              <a:ext uri="{FF2B5EF4-FFF2-40B4-BE49-F238E27FC236}">
                <a16:creationId xmlns:a16="http://schemas.microsoft.com/office/drawing/2014/main" id="{9D20EB7E-B663-3946-831A-9A6E8FFBE7D5}"/>
              </a:ext>
            </a:extLst>
          </p:cNvPr>
          <p:cNvCxnSpPr>
            <a:cxnSpLocks noChangeAspect="1"/>
            <a:endCxn id="159" idx="0"/>
          </p:cNvCxnSpPr>
          <p:nvPr/>
        </p:nvCxnSpPr>
        <p:spPr>
          <a:xfrm flipV="1">
            <a:off x="3212589" y="803695"/>
            <a:ext cx="1440000" cy="7844"/>
          </a:xfrm>
          <a:prstGeom prst="straightConnector1">
            <a:avLst/>
          </a:prstGeom>
          <a:ln w="7620">
            <a:solidFill>
              <a:srgbClr val="85888E"/>
            </a:solidFill>
            <a:miter lim="400000"/>
            <a:tailEnd type="triangle"/>
          </a:ln>
        </p:spPr>
      </p:cxnSp>
      <p:cxnSp>
        <p:nvCxnSpPr>
          <p:cNvPr id="165" name="Connector 377">
            <a:extLst>
              <a:ext uri="{FF2B5EF4-FFF2-40B4-BE49-F238E27FC236}">
                <a16:creationId xmlns:a16="http://schemas.microsoft.com/office/drawing/2014/main" id="{446EB0F2-E856-7F47-992B-DA689313C490}"/>
              </a:ext>
            </a:extLst>
          </p:cNvPr>
          <p:cNvCxnSpPr>
            <a:cxnSpLocks noChangeAspect="1"/>
            <a:endCxn id="160" idx="0"/>
          </p:cNvCxnSpPr>
          <p:nvPr/>
        </p:nvCxnSpPr>
        <p:spPr>
          <a:xfrm flipV="1">
            <a:off x="3212589" y="1105619"/>
            <a:ext cx="1440000" cy="4296"/>
          </a:xfrm>
          <a:prstGeom prst="straightConnector1">
            <a:avLst/>
          </a:prstGeom>
          <a:ln w="7620">
            <a:solidFill>
              <a:srgbClr val="85888E"/>
            </a:solidFill>
            <a:miter lim="400000"/>
            <a:tailEnd type="triangle"/>
          </a:ln>
        </p:spPr>
      </p:cxnSp>
      <p:sp>
        <p:nvSpPr>
          <p:cNvPr id="166" name="Shape 404">
            <a:extLst>
              <a:ext uri="{FF2B5EF4-FFF2-40B4-BE49-F238E27FC236}">
                <a16:creationId xmlns:a16="http://schemas.microsoft.com/office/drawing/2014/main" id="{4D9E96CA-CDA1-7B4A-951F-0B6173FCF217}"/>
              </a:ext>
            </a:extLst>
          </p:cNvPr>
          <p:cNvSpPr/>
          <p:nvPr/>
        </p:nvSpPr>
        <p:spPr>
          <a:xfrm>
            <a:off x="2322113" y="85228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67" name="Shape 405">
            <a:extLst>
              <a:ext uri="{FF2B5EF4-FFF2-40B4-BE49-F238E27FC236}">
                <a16:creationId xmlns:a16="http://schemas.microsoft.com/office/drawing/2014/main" id="{912516DD-7684-1E47-8DDA-0FD63761A7D8}"/>
              </a:ext>
            </a:extLst>
          </p:cNvPr>
          <p:cNvSpPr/>
          <p:nvPr/>
        </p:nvSpPr>
        <p:spPr>
          <a:xfrm>
            <a:off x="2531663" y="87768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68" name="Shape 406">
            <a:extLst>
              <a:ext uri="{FF2B5EF4-FFF2-40B4-BE49-F238E27FC236}">
                <a16:creationId xmlns:a16="http://schemas.microsoft.com/office/drawing/2014/main" id="{C8E4C3D0-4872-7F4D-886C-05FCA588FB10}"/>
              </a:ext>
            </a:extLst>
          </p:cNvPr>
          <p:cNvSpPr/>
          <p:nvPr/>
        </p:nvSpPr>
        <p:spPr>
          <a:xfrm>
            <a:off x="2652031" y="789295"/>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69" name="Shape 407">
            <a:extLst>
              <a:ext uri="{FF2B5EF4-FFF2-40B4-BE49-F238E27FC236}">
                <a16:creationId xmlns:a16="http://schemas.microsoft.com/office/drawing/2014/main" id="{CF58DC70-E242-0245-9BFA-723F1816BD3F}"/>
              </a:ext>
            </a:extLst>
          </p:cNvPr>
          <p:cNvSpPr/>
          <p:nvPr/>
        </p:nvSpPr>
        <p:spPr>
          <a:xfrm>
            <a:off x="2881524" y="751099"/>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70" name="Shape 408">
            <a:extLst>
              <a:ext uri="{FF2B5EF4-FFF2-40B4-BE49-F238E27FC236}">
                <a16:creationId xmlns:a16="http://schemas.microsoft.com/office/drawing/2014/main" id="{45F660BC-B1F9-3141-AA20-763BE8870738}"/>
              </a:ext>
            </a:extLst>
          </p:cNvPr>
          <p:cNvSpPr/>
          <p:nvPr/>
        </p:nvSpPr>
        <p:spPr>
          <a:xfrm>
            <a:off x="2881524" y="86291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71" name="Shape 409">
            <a:extLst>
              <a:ext uri="{FF2B5EF4-FFF2-40B4-BE49-F238E27FC236}">
                <a16:creationId xmlns:a16="http://schemas.microsoft.com/office/drawing/2014/main" id="{86D6E589-4569-6243-A814-6C95043701DB}"/>
              </a:ext>
            </a:extLst>
          </p:cNvPr>
          <p:cNvSpPr/>
          <p:nvPr/>
        </p:nvSpPr>
        <p:spPr>
          <a:xfrm>
            <a:off x="2315763" y="112911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72" name="Shape 411">
            <a:extLst>
              <a:ext uri="{FF2B5EF4-FFF2-40B4-BE49-F238E27FC236}">
                <a16:creationId xmlns:a16="http://schemas.microsoft.com/office/drawing/2014/main" id="{ADBB5B01-97F6-E54B-BB38-3C2E64DFF9E6}"/>
              </a:ext>
            </a:extLst>
          </p:cNvPr>
          <p:cNvSpPr/>
          <p:nvPr/>
        </p:nvSpPr>
        <p:spPr>
          <a:xfrm>
            <a:off x="2645681" y="1066121"/>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73" name="Shape 412">
            <a:extLst>
              <a:ext uri="{FF2B5EF4-FFF2-40B4-BE49-F238E27FC236}">
                <a16:creationId xmlns:a16="http://schemas.microsoft.com/office/drawing/2014/main" id="{F6E36A3E-87FB-A740-9C5F-91BBBB43BDDA}"/>
              </a:ext>
            </a:extLst>
          </p:cNvPr>
          <p:cNvSpPr/>
          <p:nvPr/>
        </p:nvSpPr>
        <p:spPr>
          <a:xfrm>
            <a:off x="2875174" y="1027925"/>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74" name="Shape 413">
            <a:extLst>
              <a:ext uri="{FF2B5EF4-FFF2-40B4-BE49-F238E27FC236}">
                <a16:creationId xmlns:a16="http://schemas.microsoft.com/office/drawing/2014/main" id="{E304EA43-F227-7745-A394-86797EC4D4A2}"/>
              </a:ext>
            </a:extLst>
          </p:cNvPr>
          <p:cNvSpPr/>
          <p:nvPr/>
        </p:nvSpPr>
        <p:spPr>
          <a:xfrm>
            <a:off x="2391963" y="105407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75" name="Shape 477">
            <a:extLst>
              <a:ext uri="{FF2B5EF4-FFF2-40B4-BE49-F238E27FC236}">
                <a16:creationId xmlns:a16="http://schemas.microsoft.com/office/drawing/2014/main" id="{5FF81649-F268-C14C-B83B-DF273326C6BA}"/>
              </a:ext>
            </a:extLst>
          </p:cNvPr>
          <p:cNvSpPr/>
          <p:nvPr/>
        </p:nvSpPr>
        <p:spPr>
          <a:xfrm>
            <a:off x="3939909" y="957328"/>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*1.0</a:t>
            </a:r>
          </a:p>
        </p:txBody>
      </p:sp>
      <p:sp>
        <p:nvSpPr>
          <p:cNvPr id="176" name="Shape 478">
            <a:extLst>
              <a:ext uri="{FF2B5EF4-FFF2-40B4-BE49-F238E27FC236}">
                <a16:creationId xmlns:a16="http://schemas.microsoft.com/office/drawing/2014/main" id="{6F84A4E5-FE33-C34C-B99E-2412FD23D319}"/>
              </a:ext>
            </a:extLst>
          </p:cNvPr>
          <p:cNvSpPr/>
          <p:nvPr/>
        </p:nvSpPr>
        <p:spPr>
          <a:xfrm>
            <a:off x="3939909" y="646564"/>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*1.0</a:t>
            </a:r>
          </a:p>
        </p:txBody>
      </p:sp>
      <p:sp>
        <p:nvSpPr>
          <p:cNvPr id="177" name="Rectangle 176">
            <a:extLst>
              <a:ext uri="{FF2B5EF4-FFF2-40B4-BE49-F238E27FC236}">
                <a16:creationId xmlns:a16="http://schemas.microsoft.com/office/drawing/2014/main" id="{238A17A5-BD7E-6940-8532-73821E24A344}"/>
              </a:ext>
            </a:extLst>
          </p:cNvPr>
          <p:cNvSpPr/>
          <p:nvPr/>
        </p:nvSpPr>
        <p:spPr>
          <a:xfrm>
            <a:off x="3253031" y="668214"/>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79" name="Shape 372">
            <a:extLst>
              <a:ext uri="{FF2B5EF4-FFF2-40B4-BE49-F238E27FC236}">
                <a16:creationId xmlns:a16="http://schemas.microsoft.com/office/drawing/2014/main" id="{32AA3BB8-BE14-D247-8397-3315DF733E0B}"/>
              </a:ext>
            </a:extLst>
          </p:cNvPr>
          <p:cNvSpPr/>
          <p:nvPr/>
        </p:nvSpPr>
        <p:spPr>
          <a:xfrm>
            <a:off x="2250188" y="992034"/>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80" name="Shape 405">
            <a:extLst>
              <a:ext uri="{FF2B5EF4-FFF2-40B4-BE49-F238E27FC236}">
                <a16:creationId xmlns:a16="http://schemas.microsoft.com/office/drawing/2014/main" id="{C1FD79C1-CB49-AD4C-A78C-08F85F1263AE}"/>
              </a:ext>
            </a:extLst>
          </p:cNvPr>
          <p:cNvSpPr/>
          <p:nvPr/>
        </p:nvSpPr>
        <p:spPr>
          <a:xfrm>
            <a:off x="2609604" y="115828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81" name="Shape 408">
            <a:extLst>
              <a:ext uri="{FF2B5EF4-FFF2-40B4-BE49-F238E27FC236}">
                <a16:creationId xmlns:a16="http://schemas.microsoft.com/office/drawing/2014/main" id="{FFC15415-1EC7-DF4F-8BB5-84DB1C7A2736}"/>
              </a:ext>
            </a:extLst>
          </p:cNvPr>
          <p:cNvSpPr/>
          <p:nvPr/>
        </p:nvSpPr>
        <p:spPr>
          <a:xfrm>
            <a:off x="2959465" y="114351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82" name="Rectangle 181">
            <a:extLst>
              <a:ext uri="{FF2B5EF4-FFF2-40B4-BE49-F238E27FC236}">
                <a16:creationId xmlns:a16="http://schemas.microsoft.com/office/drawing/2014/main" id="{30FAC297-8D88-9A4F-985D-BD153B046CB9}"/>
              </a:ext>
            </a:extLst>
          </p:cNvPr>
          <p:cNvSpPr/>
          <p:nvPr/>
        </p:nvSpPr>
        <p:spPr>
          <a:xfrm>
            <a:off x="3250707" y="968635"/>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183" name="Right Brace 182">
            <a:extLst>
              <a:ext uri="{FF2B5EF4-FFF2-40B4-BE49-F238E27FC236}">
                <a16:creationId xmlns:a16="http://schemas.microsoft.com/office/drawing/2014/main" id="{2BFE111B-9878-E746-8647-44D33509988F}"/>
              </a:ext>
            </a:extLst>
          </p:cNvPr>
          <p:cNvSpPr/>
          <p:nvPr/>
        </p:nvSpPr>
        <p:spPr>
          <a:xfrm>
            <a:off x="6161509" y="779489"/>
            <a:ext cx="261121" cy="1562064"/>
          </a:xfrm>
          <a:prstGeom prst="rightBrace">
            <a:avLst>
              <a:gd name="adj1" fmla="val 8333"/>
              <a:gd name="adj2" fmla="val 49349"/>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Arial" panose="020B0604020202020204" pitchFamily="34" charset="0"/>
              <a:cs typeface="Arial" panose="020B0604020202020204" pitchFamily="34" charset="0"/>
            </a:endParaRPr>
          </a:p>
        </p:txBody>
      </p:sp>
      <p:sp>
        <p:nvSpPr>
          <p:cNvPr id="184" name="Right Brace 183">
            <a:extLst>
              <a:ext uri="{FF2B5EF4-FFF2-40B4-BE49-F238E27FC236}">
                <a16:creationId xmlns:a16="http://schemas.microsoft.com/office/drawing/2014/main" id="{13265907-4DB4-3D43-B9B9-651CF5F7CD04}"/>
              </a:ext>
            </a:extLst>
          </p:cNvPr>
          <p:cNvSpPr/>
          <p:nvPr/>
        </p:nvSpPr>
        <p:spPr>
          <a:xfrm>
            <a:off x="6161509" y="2632694"/>
            <a:ext cx="211997" cy="779349"/>
          </a:xfrm>
          <a:prstGeom prst="rightBrac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Arial" panose="020B0604020202020204" pitchFamily="34" charset="0"/>
              <a:cs typeface="Arial" panose="020B0604020202020204" pitchFamily="34" charset="0"/>
            </a:endParaRPr>
          </a:p>
        </p:txBody>
      </p:sp>
      <p:cxnSp>
        <p:nvCxnSpPr>
          <p:cNvPr id="185" name="Connector 360">
            <a:extLst>
              <a:ext uri="{FF2B5EF4-FFF2-40B4-BE49-F238E27FC236}">
                <a16:creationId xmlns:a16="http://schemas.microsoft.com/office/drawing/2014/main" id="{443B3F26-509D-CE40-B382-6252993CD05A}"/>
              </a:ext>
            </a:extLst>
          </p:cNvPr>
          <p:cNvCxnSpPr>
            <a:cxnSpLocks noChangeAspect="1"/>
          </p:cNvCxnSpPr>
          <p:nvPr/>
        </p:nvCxnSpPr>
        <p:spPr>
          <a:xfrm flipV="1">
            <a:off x="6825940" y="3028607"/>
            <a:ext cx="683999" cy="3063"/>
          </a:xfrm>
          <a:prstGeom prst="straightConnector1">
            <a:avLst/>
          </a:prstGeom>
          <a:ln w="7620">
            <a:solidFill>
              <a:srgbClr val="85888E"/>
            </a:solidFill>
            <a:miter lim="400000"/>
            <a:tailEnd type="triangle"/>
          </a:ln>
        </p:spPr>
      </p:cxnSp>
      <p:cxnSp>
        <p:nvCxnSpPr>
          <p:cNvPr id="186" name="Connector 360">
            <a:extLst>
              <a:ext uri="{FF2B5EF4-FFF2-40B4-BE49-F238E27FC236}">
                <a16:creationId xmlns:a16="http://schemas.microsoft.com/office/drawing/2014/main" id="{4FC508CC-8517-D149-8DA3-423B499A22BA}"/>
              </a:ext>
            </a:extLst>
          </p:cNvPr>
          <p:cNvCxnSpPr>
            <a:cxnSpLocks noChangeAspect="1"/>
          </p:cNvCxnSpPr>
          <p:nvPr/>
        </p:nvCxnSpPr>
        <p:spPr>
          <a:xfrm flipV="1">
            <a:off x="6796866" y="1552742"/>
            <a:ext cx="683999" cy="3063"/>
          </a:xfrm>
          <a:prstGeom prst="straightConnector1">
            <a:avLst/>
          </a:prstGeom>
          <a:ln w="7620">
            <a:solidFill>
              <a:srgbClr val="85888E"/>
            </a:solidFill>
            <a:miter lim="400000"/>
            <a:tailEnd type="triangle"/>
          </a:ln>
        </p:spPr>
      </p:cxnSp>
      <p:cxnSp>
        <p:nvCxnSpPr>
          <p:cNvPr id="187" name="Connector 360">
            <a:extLst>
              <a:ext uri="{FF2B5EF4-FFF2-40B4-BE49-F238E27FC236}">
                <a16:creationId xmlns:a16="http://schemas.microsoft.com/office/drawing/2014/main" id="{E23B8FD4-5925-944B-981D-060895C55B55}"/>
              </a:ext>
            </a:extLst>
          </p:cNvPr>
          <p:cNvCxnSpPr>
            <a:cxnSpLocks noChangeAspect="1"/>
          </p:cNvCxnSpPr>
          <p:nvPr/>
        </p:nvCxnSpPr>
        <p:spPr>
          <a:xfrm flipV="1">
            <a:off x="5913509" y="3768403"/>
            <a:ext cx="1620000" cy="7254"/>
          </a:xfrm>
          <a:prstGeom prst="straightConnector1">
            <a:avLst/>
          </a:prstGeom>
          <a:ln w="7620">
            <a:solidFill>
              <a:srgbClr val="85888E"/>
            </a:solidFill>
            <a:miter lim="400000"/>
            <a:tailEnd type="triangle"/>
          </a:ln>
        </p:spPr>
      </p:cxnSp>
      <p:cxnSp>
        <p:nvCxnSpPr>
          <p:cNvPr id="188" name="Connector 360">
            <a:extLst>
              <a:ext uri="{FF2B5EF4-FFF2-40B4-BE49-F238E27FC236}">
                <a16:creationId xmlns:a16="http://schemas.microsoft.com/office/drawing/2014/main" id="{D1A5B5BB-105E-DD4F-BFF5-D1D5155DEDFF}"/>
              </a:ext>
            </a:extLst>
          </p:cNvPr>
          <p:cNvCxnSpPr>
            <a:cxnSpLocks noChangeAspect="1"/>
          </p:cNvCxnSpPr>
          <p:nvPr/>
        </p:nvCxnSpPr>
        <p:spPr>
          <a:xfrm flipV="1">
            <a:off x="6816711" y="6618961"/>
            <a:ext cx="719999" cy="3224"/>
          </a:xfrm>
          <a:prstGeom prst="straightConnector1">
            <a:avLst/>
          </a:prstGeom>
          <a:ln w="7620">
            <a:solidFill>
              <a:srgbClr val="85888E"/>
            </a:solidFill>
            <a:miter lim="400000"/>
            <a:tailEnd type="triangle"/>
          </a:ln>
        </p:spPr>
      </p:cxnSp>
      <p:cxnSp>
        <p:nvCxnSpPr>
          <p:cNvPr id="189" name="Connector 360">
            <a:extLst>
              <a:ext uri="{FF2B5EF4-FFF2-40B4-BE49-F238E27FC236}">
                <a16:creationId xmlns:a16="http://schemas.microsoft.com/office/drawing/2014/main" id="{386A2A13-1F36-A748-8D57-1C7C4BDCC0C6}"/>
              </a:ext>
            </a:extLst>
          </p:cNvPr>
          <p:cNvCxnSpPr>
            <a:cxnSpLocks noChangeAspect="1"/>
          </p:cNvCxnSpPr>
          <p:nvPr/>
        </p:nvCxnSpPr>
        <p:spPr>
          <a:xfrm>
            <a:off x="5662169" y="6625222"/>
            <a:ext cx="846230" cy="0"/>
          </a:xfrm>
          <a:prstGeom prst="straightConnector1">
            <a:avLst/>
          </a:prstGeom>
          <a:ln w="7620">
            <a:solidFill>
              <a:srgbClr val="85888E"/>
            </a:solidFill>
            <a:miter lim="400000"/>
            <a:headEnd type="none"/>
            <a:tailEnd type="none"/>
          </a:ln>
        </p:spPr>
      </p:cxnSp>
      <p:cxnSp>
        <p:nvCxnSpPr>
          <p:cNvPr id="190" name="Connector 360">
            <a:extLst>
              <a:ext uri="{FF2B5EF4-FFF2-40B4-BE49-F238E27FC236}">
                <a16:creationId xmlns:a16="http://schemas.microsoft.com/office/drawing/2014/main" id="{9E5AD7A1-3532-0F48-8F16-49D059E6B584}"/>
              </a:ext>
            </a:extLst>
          </p:cNvPr>
          <p:cNvCxnSpPr>
            <a:cxnSpLocks noChangeAspect="1"/>
          </p:cNvCxnSpPr>
          <p:nvPr/>
        </p:nvCxnSpPr>
        <p:spPr>
          <a:xfrm rot="5400000">
            <a:off x="5554171" y="6517185"/>
            <a:ext cx="215996" cy="0"/>
          </a:xfrm>
          <a:prstGeom prst="straightConnector1">
            <a:avLst/>
          </a:prstGeom>
          <a:ln w="7620">
            <a:solidFill>
              <a:srgbClr val="85888E"/>
            </a:solidFill>
            <a:miter lim="400000"/>
            <a:headEnd type="none"/>
            <a:tailEnd type="none"/>
          </a:ln>
        </p:spPr>
      </p:cxnSp>
      <p:sp>
        <p:nvSpPr>
          <p:cNvPr id="191" name="Rectangle 190">
            <a:extLst>
              <a:ext uri="{FF2B5EF4-FFF2-40B4-BE49-F238E27FC236}">
                <a16:creationId xmlns:a16="http://schemas.microsoft.com/office/drawing/2014/main" id="{995FAE83-601C-7B44-B286-17BF7B132D34}"/>
              </a:ext>
            </a:extLst>
          </p:cNvPr>
          <p:cNvSpPr/>
          <p:nvPr/>
        </p:nvSpPr>
        <p:spPr>
          <a:xfrm>
            <a:off x="3217790" y="6217472"/>
            <a:ext cx="1707936" cy="276999"/>
          </a:xfrm>
          <a:prstGeom prst="rect">
            <a:avLst/>
          </a:prstGeom>
        </p:spPr>
        <p:txBody>
          <a:bodyPr wrap="square">
            <a:spAutoFit/>
          </a:bodyPr>
          <a:lstStyle/>
          <a:p>
            <a:pPr algn="ctr"/>
            <a:r>
              <a:rPr lang="en-US" sz="1200" dirty="0">
                <a:solidFill>
                  <a:schemeClr val="tx1">
                    <a:lumMod val="65000"/>
                    <a:lumOff val="35000"/>
                  </a:schemeClr>
                </a:solidFill>
                <a:latin typeface="Arial" panose="020B0604020202020204" pitchFamily="34" charset="0"/>
                <a:cs typeface="Arial" panose="020B0604020202020204" pitchFamily="34" charset="0"/>
              </a:rPr>
              <a:t>weight factor</a:t>
            </a:r>
          </a:p>
        </p:txBody>
      </p:sp>
      <p:sp>
        <p:nvSpPr>
          <p:cNvPr id="192" name="TextBox 191">
            <a:extLst>
              <a:ext uri="{FF2B5EF4-FFF2-40B4-BE49-F238E27FC236}">
                <a16:creationId xmlns:a16="http://schemas.microsoft.com/office/drawing/2014/main" id="{D1710838-1277-864D-B856-A3526F77C168}"/>
              </a:ext>
            </a:extLst>
          </p:cNvPr>
          <p:cNvSpPr txBox="1"/>
          <p:nvPr/>
        </p:nvSpPr>
        <p:spPr>
          <a:xfrm>
            <a:off x="2535182" y="5900641"/>
            <a:ext cx="184731" cy="307777"/>
          </a:xfrm>
          <a:prstGeom prst="rect">
            <a:avLst/>
          </a:prstGeom>
          <a:noFill/>
        </p:spPr>
        <p:txBody>
          <a:bodyPr wrap="none" rtlCol="0">
            <a:spAutoFit/>
          </a:bodyPr>
          <a:lstStyle/>
          <a:p>
            <a:endParaRPr lang="en-US" dirty="0">
              <a:latin typeface="Arial" panose="020B0604020202020204" pitchFamily="34" charset="0"/>
              <a:cs typeface="Arial" panose="020B0604020202020204" pitchFamily="34" charset="0"/>
            </a:endParaRPr>
          </a:p>
        </p:txBody>
      </p:sp>
      <p:sp>
        <p:nvSpPr>
          <p:cNvPr id="193" name="Shape 338">
            <a:extLst>
              <a:ext uri="{FF2B5EF4-FFF2-40B4-BE49-F238E27FC236}">
                <a16:creationId xmlns:a16="http://schemas.microsoft.com/office/drawing/2014/main" id="{DD4B693E-5105-2545-909A-A258733AD165}"/>
              </a:ext>
            </a:extLst>
          </p:cNvPr>
          <p:cNvSpPr/>
          <p:nvPr/>
        </p:nvSpPr>
        <p:spPr>
          <a:xfrm>
            <a:off x="4728799" y="4337376"/>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Arial" panose="020B0604020202020204" pitchFamily="34" charset="0"/>
                <a:cs typeface="Arial" panose="020B0604020202020204" pitchFamily="34" charset="0"/>
              </a:rPr>
              <a:t>SLAPenrich</a:t>
            </a:r>
            <a:endParaRPr dirty="0">
              <a:latin typeface="Arial" panose="020B0604020202020204" pitchFamily="34" charset="0"/>
              <a:cs typeface="Arial" panose="020B0604020202020204" pitchFamily="34" charset="0"/>
            </a:endParaRPr>
          </a:p>
        </p:txBody>
      </p:sp>
      <p:sp>
        <p:nvSpPr>
          <p:cNvPr id="194" name="Shape 339">
            <a:extLst>
              <a:ext uri="{FF2B5EF4-FFF2-40B4-BE49-F238E27FC236}">
                <a16:creationId xmlns:a16="http://schemas.microsoft.com/office/drawing/2014/main" id="{9F2E4B61-5C30-AA48-A0D8-6818029168A5}"/>
              </a:ext>
            </a:extLst>
          </p:cNvPr>
          <p:cNvSpPr/>
          <p:nvPr/>
        </p:nvSpPr>
        <p:spPr>
          <a:xfrm>
            <a:off x="4728799" y="4639300"/>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Arial" panose="020B0604020202020204" pitchFamily="34" charset="0"/>
                <a:cs typeface="Arial" panose="020B0604020202020204" pitchFamily="34" charset="0"/>
              </a:rPr>
              <a:t>PROGENy</a:t>
            </a:r>
            <a:endParaRPr dirty="0">
              <a:latin typeface="Arial" panose="020B0604020202020204" pitchFamily="34" charset="0"/>
              <a:cs typeface="Arial" panose="020B0604020202020204" pitchFamily="34" charset="0"/>
            </a:endParaRPr>
          </a:p>
        </p:txBody>
      </p:sp>
      <p:sp>
        <p:nvSpPr>
          <p:cNvPr id="195" name="Shape 367">
            <a:extLst>
              <a:ext uri="{FF2B5EF4-FFF2-40B4-BE49-F238E27FC236}">
                <a16:creationId xmlns:a16="http://schemas.microsoft.com/office/drawing/2014/main" id="{3D46E8D8-300E-D941-A2D1-F84DFA5811E1}"/>
              </a:ext>
            </a:extLst>
          </p:cNvPr>
          <p:cNvSpPr/>
          <p:nvPr/>
        </p:nvSpPr>
        <p:spPr>
          <a:xfrm>
            <a:off x="2250657" y="4367697"/>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cxnSp>
        <p:nvCxnSpPr>
          <p:cNvPr id="196" name="Connector 381">
            <a:extLst>
              <a:ext uri="{FF2B5EF4-FFF2-40B4-BE49-F238E27FC236}">
                <a16:creationId xmlns:a16="http://schemas.microsoft.com/office/drawing/2014/main" id="{23BF0A53-9A37-5B48-BC2F-D3CB41E36596}"/>
              </a:ext>
            </a:extLst>
          </p:cNvPr>
          <p:cNvCxnSpPr>
            <a:cxnSpLocks noChangeAspect="1"/>
          </p:cNvCxnSpPr>
          <p:nvPr/>
        </p:nvCxnSpPr>
        <p:spPr>
          <a:xfrm flipV="1">
            <a:off x="3204917" y="4458383"/>
            <a:ext cx="1440000" cy="4315"/>
          </a:xfrm>
          <a:prstGeom prst="straightConnector1">
            <a:avLst/>
          </a:prstGeom>
          <a:ln w="7620">
            <a:solidFill>
              <a:srgbClr val="85888E"/>
            </a:solidFill>
            <a:miter lim="400000"/>
            <a:tailEnd type="triangle"/>
          </a:ln>
        </p:spPr>
      </p:cxnSp>
      <p:sp>
        <p:nvSpPr>
          <p:cNvPr id="197" name="Shape 451">
            <a:extLst>
              <a:ext uri="{FF2B5EF4-FFF2-40B4-BE49-F238E27FC236}">
                <a16:creationId xmlns:a16="http://schemas.microsoft.com/office/drawing/2014/main" id="{2DC78F30-951C-CC45-AEEE-A6BB9BB26FF5}"/>
              </a:ext>
            </a:extLst>
          </p:cNvPr>
          <p:cNvSpPr/>
          <p:nvPr/>
        </p:nvSpPr>
        <p:spPr>
          <a:xfrm>
            <a:off x="2751366" y="453575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98" name="Shape 452">
            <a:extLst>
              <a:ext uri="{FF2B5EF4-FFF2-40B4-BE49-F238E27FC236}">
                <a16:creationId xmlns:a16="http://schemas.microsoft.com/office/drawing/2014/main" id="{543A9F20-CF0A-154D-96BB-04BB996675AE}"/>
              </a:ext>
            </a:extLst>
          </p:cNvPr>
          <p:cNvSpPr/>
          <p:nvPr/>
        </p:nvSpPr>
        <p:spPr>
          <a:xfrm>
            <a:off x="2700202" y="440430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199" name="Shape 456">
            <a:extLst>
              <a:ext uri="{FF2B5EF4-FFF2-40B4-BE49-F238E27FC236}">
                <a16:creationId xmlns:a16="http://schemas.microsoft.com/office/drawing/2014/main" id="{AD97816E-8E3C-6849-821F-CDDA62E76D3C}"/>
              </a:ext>
            </a:extLst>
          </p:cNvPr>
          <p:cNvSpPr/>
          <p:nvPr/>
        </p:nvSpPr>
        <p:spPr>
          <a:xfrm>
            <a:off x="3004572" y="4395667"/>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00" name="Rectangle 199">
            <a:extLst>
              <a:ext uri="{FF2B5EF4-FFF2-40B4-BE49-F238E27FC236}">
                <a16:creationId xmlns:a16="http://schemas.microsoft.com/office/drawing/2014/main" id="{AF5D72BD-3D86-AB40-ACF1-E9D5F6F6828E}"/>
              </a:ext>
            </a:extLst>
          </p:cNvPr>
          <p:cNvSpPr/>
          <p:nvPr/>
        </p:nvSpPr>
        <p:spPr>
          <a:xfrm>
            <a:off x="3261641" y="4338578"/>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201" name="Shape 367">
            <a:extLst>
              <a:ext uri="{FF2B5EF4-FFF2-40B4-BE49-F238E27FC236}">
                <a16:creationId xmlns:a16="http://schemas.microsoft.com/office/drawing/2014/main" id="{68DB4267-6A10-4A40-96AA-AB697EEA3D56}"/>
              </a:ext>
            </a:extLst>
          </p:cNvPr>
          <p:cNvSpPr/>
          <p:nvPr/>
        </p:nvSpPr>
        <p:spPr>
          <a:xfrm>
            <a:off x="2248202" y="4657918"/>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cxnSp>
        <p:nvCxnSpPr>
          <p:cNvPr id="202" name="Connector 381">
            <a:extLst>
              <a:ext uri="{FF2B5EF4-FFF2-40B4-BE49-F238E27FC236}">
                <a16:creationId xmlns:a16="http://schemas.microsoft.com/office/drawing/2014/main" id="{1A78179A-5BD2-3744-ACF6-F2111B6DD40A}"/>
              </a:ext>
            </a:extLst>
          </p:cNvPr>
          <p:cNvCxnSpPr>
            <a:cxnSpLocks noChangeAspect="1"/>
          </p:cNvCxnSpPr>
          <p:nvPr/>
        </p:nvCxnSpPr>
        <p:spPr>
          <a:xfrm flipV="1">
            <a:off x="3202462" y="4748604"/>
            <a:ext cx="1440000" cy="4315"/>
          </a:xfrm>
          <a:prstGeom prst="straightConnector1">
            <a:avLst/>
          </a:prstGeom>
          <a:ln w="7620">
            <a:solidFill>
              <a:srgbClr val="85888E"/>
            </a:solidFill>
            <a:miter lim="400000"/>
            <a:tailEnd type="triangle"/>
          </a:ln>
        </p:spPr>
      </p:cxnSp>
      <p:sp>
        <p:nvSpPr>
          <p:cNvPr id="203" name="Shape 445">
            <a:extLst>
              <a:ext uri="{FF2B5EF4-FFF2-40B4-BE49-F238E27FC236}">
                <a16:creationId xmlns:a16="http://schemas.microsoft.com/office/drawing/2014/main" id="{34494BCF-3CC9-374C-9CC1-A5BDC526219B}"/>
              </a:ext>
            </a:extLst>
          </p:cNvPr>
          <p:cNvSpPr/>
          <p:nvPr/>
        </p:nvSpPr>
        <p:spPr>
          <a:xfrm>
            <a:off x="2340873" y="444652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04" name="Shape 446">
            <a:extLst>
              <a:ext uri="{FF2B5EF4-FFF2-40B4-BE49-F238E27FC236}">
                <a16:creationId xmlns:a16="http://schemas.microsoft.com/office/drawing/2014/main" id="{C829B859-E21C-DB40-80B9-58E02142E6C3}"/>
              </a:ext>
            </a:extLst>
          </p:cNvPr>
          <p:cNvSpPr/>
          <p:nvPr/>
        </p:nvSpPr>
        <p:spPr>
          <a:xfrm>
            <a:off x="2550423" y="447192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05" name="Shape 450">
            <a:extLst>
              <a:ext uri="{FF2B5EF4-FFF2-40B4-BE49-F238E27FC236}">
                <a16:creationId xmlns:a16="http://schemas.microsoft.com/office/drawing/2014/main" id="{3BFB478F-4489-4E4D-A8E2-6C0EB7CA2290}"/>
              </a:ext>
            </a:extLst>
          </p:cNvPr>
          <p:cNvSpPr/>
          <p:nvPr/>
        </p:nvSpPr>
        <p:spPr>
          <a:xfrm>
            <a:off x="2837513" y="446177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06" name="Shape 451">
            <a:extLst>
              <a:ext uri="{FF2B5EF4-FFF2-40B4-BE49-F238E27FC236}">
                <a16:creationId xmlns:a16="http://schemas.microsoft.com/office/drawing/2014/main" id="{74B3C254-60C6-EA45-ACEB-6B9DA3FC92F2}"/>
              </a:ext>
            </a:extLst>
          </p:cNvPr>
          <p:cNvSpPr/>
          <p:nvPr/>
        </p:nvSpPr>
        <p:spPr>
          <a:xfrm>
            <a:off x="2340873" y="480058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07" name="Shape 452">
            <a:extLst>
              <a:ext uri="{FF2B5EF4-FFF2-40B4-BE49-F238E27FC236}">
                <a16:creationId xmlns:a16="http://schemas.microsoft.com/office/drawing/2014/main" id="{70063377-4FC9-6347-8902-148E59C74E49}"/>
              </a:ext>
            </a:extLst>
          </p:cNvPr>
          <p:cNvSpPr/>
          <p:nvPr/>
        </p:nvSpPr>
        <p:spPr>
          <a:xfrm>
            <a:off x="2550423" y="482598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08" name="Shape 453">
            <a:extLst>
              <a:ext uri="{FF2B5EF4-FFF2-40B4-BE49-F238E27FC236}">
                <a16:creationId xmlns:a16="http://schemas.microsoft.com/office/drawing/2014/main" id="{6480312E-01C6-894C-9667-75AA50EEBC6E}"/>
              </a:ext>
            </a:extLst>
          </p:cNvPr>
          <p:cNvSpPr/>
          <p:nvPr/>
        </p:nvSpPr>
        <p:spPr>
          <a:xfrm>
            <a:off x="2670791" y="473759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09" name="Shape 454">
            <a:extLst>
              <a:ext uri="{FF2B5EF4-FFF2-40B4-BE49-F238E27FC236}">
                <a16:creationId xmlns:a16="http://schemas.microsoft.com/office/drawing/2014/main" id="{48BCD42E-897B-D547-9BF0-EAF28151C53E}"/>
              </a:ext>
            </a:extLst>
          </p:cNvPr>
          <p:cNvSpPr/>
          <p:nvPr/>
        </p:nvSpPr>
        <p:spPr>
          <a:xfrm>
            <a:off x="2900283" y="4699396"/>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10" name="Shape 455">
            <a:extLst>
              <a:ext uri="{FF2B5EF4-FFF2-40B4-BE49-F238E27FC236}">
                <a16:creationId xmlns:a16="http://schemas.microsoft.com/office/drawing/2014/main" id="{CBB0DDCB-DCFC-8F43-B2DD-385CDBC21322}"/>
              </a:ext>
            </a:extLst>
          </p:cNvPr>
          <p:cNvSpPr/>
          <p:nvPr/>
        </p:nvSpPr>
        <p:spPr>
          <a:xfrm>
            <a:off x="2417073" y="472554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11" name="Shape 456">
            <a:extLst>
              <a:ext uri="{FF2B5EF4-FFF2-40B4-BE49-F238E27FC236}">
                <a16:creationId xmlns:a16="http://schemas.microsoft.com/office/drawing/2014/main" id="{2B35E6BC-88C0-4844-B7DE-A87B22EB70AC}"/>
              </a:ext>
            </a:extLst>
          </p:cNvPr>
          <p:cNvSpPr/>
          <p:nvPr/>
        </p:nvSpPr>
        <p:spPr>
          <a:xfrm>
            <a:off x="2906633" y="4825985"/>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15" name="Shape 483">
            <a:extLst>
              <a:ext uri="{FF2B5EF4-FFF2-40B4-BE49-F238E27FC236}">
                <a16:creationId xmlns:a16="http://schemas.microsoft.com/office/drawing/2014/main" id="{C055366F-C640-5849-864E-34C9A4E5C98D}"/>
              </a:ext>
            </a:extLst>
          </p:cNvPr>
          <p:cNvSpPr/>
          <p:nvPr/>
        </p:nvSpPr>
        <p:spPr>
          <a:xfrm>
            <a:off x="3939433" y="4893800"/>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0</a:t>
            </a:r>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5</a:t>
            </a:r>
            <a:endParaRPr dirty="0">
              <a:latin typeface="Arial" panose="020B0604020202020204" pitchFamily="34" charset="0"/>
              <a:cs typeface="Arial" panose="020B0604020202020204" pitchFamily="34" charset="0"/>
            </a:endParaRPr>
          </a:p>
        </p:txBody>
      </p:sp>
      <p:sp>
        <p:nvSpPr>
          <p:cNvPr id="216" name="Rectangle 215">
            <a:extLst>
              <a:ext uri="{FF2B5EF4-FFF2-40B4-BE49-F238E27FC236}">
                <a16:creationId xmlns:a16="http://schemas.microsoft.com/office/drawing/2014/main" id="{2518AC01-991E-E74D-9EC7-996C8D5983EE}"/>
              </a:ext>
            </a:extLst>
          </p:cNvPr>
          <p:cNvSpPr/>
          <p:nvPr/>
        </p:nvSpPr>
        <p:spPr>
          <a:xfrm>
            <a:off x="3259186" y="4628799"/>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217" name="Rectangle 216">
            <a:extLst>
              <a:ext uri="{FF2B5EF4-FFF2-40B4-BE49-F238E27FC236}">
                <a16:creationId xmlns:a16="http://schemas.microsoft.com/office/drawing/2014/main" id="{E59C8FD1-C3AD-1547-A668-B659E87F3A01}"/>
              </a:ext>
            </a:extLst>
          </p:cNvPr>
          <p:cNvSpPr/>
          <p:nvPr/>
        </p:nvSpPr>
        <p:spPr>
          <a:xfrm>
            <a:off x="6479439" y="4505310"/>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219" name="Right Brace 218">
            <a:extLst>
              <a:ext uri="{FF2B5EF4-FFF2-40B4-BE49-F238E27FC236}">
                <a16:creationId xmlns:a16="http://schemas.microsoft.com/office/drawing/2014/main" id="{4F770EDA-DEA3-DD4F-BB83-6E90D33878F0}"/>
              </a:ext>
            </a:extLst>
          </p:cNvPr>
          <p:cNvSpPr/>
          <p:nvPr/>
        </p:nvSpPr>
        <p:spPr>
          <a:xfrm>
            <a:off x="6171721" y="4035682"/>
            <a:ext cx="281785" cy="1097032"/>
          </a:xfrm>
          <a:prstGeom prst="rightBrac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Arial" panose="020B0604020202020204" pitchFamily="34" charset="0"/>
              <a:cs typeface="Arial" panose="020B0604020202020204" pitchFamily="34" charset="0"/>
            </a:endParaRPr>
          </a:p>
        </p:txBody>
      </p:sp>
      <p:cxnSp>
        <p:nvCxnSpPr>
          <p:cNvPr id="222" name="Connector 360">
            <a:extLst>
              <a:ext uri="{FF2B5EF4-FFF2-40B4-BE49-F238E27FC236}">
                <a16:creationId xmlns:a16="http://schemas.microsoft.com/office/drawing/2014/main" id="{C5021FC3-72C6-0449-99F7-BAD24A7C1BD2}"/>
              </a:ext>
            </a:extLst>
          </p:cNvPr>
          <p:cNvCxnSpPr>
            <a:cxnSpLocks noChangeAspect="1"/>
          </p:cNvCxnSpPr>
          <p:nvPr/>
        </p:nvCxnSpPr>
        <p:spPr>
          <a:xfrm flipV="1">
            <a:off x="6836152" y="4623755"/>
            <a:ext cx="683999" cy="3063"/>
          </a:xfrm>
          <a:prstGeom prst="straightConnector1">
            <a:avLst/>
          </a:prstGeom>
          <a:ln w="7620">
            <a:solidFill>
              <a:srgbClr val="85888E"/>
            </a:solidFill>
            <a:miter lim="400000"/>
            <a:tailEnd type="triangle"/>
          </a:ln>
        </p:spPr>
      </p:cxnSp>
      <p:sp>
        <p:nvSpPr>
          <p:cNvPr id="223" name="Shape 339">
            <a:extLst>
              <a:ext uri="{FF2B5EF4-FFF2-40B4-BE49-F238E27FC236}">
                <a16:creationId xmlns:a16="http://schemas.microsoft.com/office/drawing/2014/main" id="{5541CB90-84BE-704A-8CFF-79A9D9AE5D1F}"/>
              </a:ext>
            </a:extLst>
          </p:cNvPr>
          <p:cNvSpPr/>
          <p:nvPr/>
        </p:nvSpPr>
        <p:spPr>
          <a:xfrm>
            <a:off x="4726178" y="4956098"/>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Arial" panose="020B0604020202020204" pitchFamily="34" charset="0"/>
                <a:cs typeface="Arial" panose="020B0604020202020204" pitchFamily="34" charset="0"/>
              </a:rPr>
              <a:t>Sysbio</a:t>
            </a:r>
            <a:endParaRPr dirty="0">
              <a:latin typeface="Arial" panose="020B0604020202020204" pitchFamily="34" charset="0"/>
              <a:cs typeface="Arial" panose="020B0604020202020204" pitchFamily="34" charset="0"/>
            </a:endParaRPr>
          </a:p>
        </p:txBody>
      </p:sp>
      <p:sp>
        <p:nvSpPr>
          <p:cNvPr id="224" name="Shape 367">
            <a:extLst>
              <a:ext uri="{FF2B5EF4-FFF2-40B4-BE49-F238E27FC236}">
                <a16:creationId xmlns:a16="http://schemas.microsoft.com/office/drawing/2014/main" id="{FA50D468-8139-554A-B526-53037B9295D0}"/>
              </a:ext>
            </a:extLst>
          </p:cNvPr>
          <p:cNvSpPr/>
          <p:nvPr/>
        </p:nvSpPr>
        <p:spPr>
          <a:xfrm>
            <a:off x="2245581" y="497471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cxnSp>
        <p:nvCxnSpPr>
          <p:cNvPr id="225" name="Connector 381">
            <a:extLst>
              <a:ext uri="{FF2B5EF4-FFF2-40B4-BE49-F238E27FC236}">
                <a16:creationId xmlns:a16="http://schemas.microsoft.com/office/drawing/2014/main" id="{8144CC82-5060-4746-8E5B-7AED02671639}"/>
              </a:ext>
            </a:extLst>
          </p:cNvPr>
          <p:cNvCxnSpPr>
            <a:cxnSpLocks noChangeAspect="1"/>
          </p:cNvCxnSpPr>
          <p:nvPr/>
        </p:nvCxnSpPr>
        <p:spPr>
          <a:xfrm flipV="1">
            <a:off x="3199841" y="5065402"/>
            <a:ext cx="1440000" cy="4315"/>
          </a:xfrm>
          <a:prstGeom prst="straightConnector1">
            <a:avLst/>
          </a:prstGeom>
          <a:ln w="7620">
            <a:solidFill>
              <a:srgbClr val="85888E"/>
            </a:solidFill>
            <a:miter lim="400000"/>
            <a:tailEnd type="triangle"/>
          </a:ln>
        </p:spPr>
      </p:cxnSp>
      <p:sp>
        <p:nvSpPr>
          <p:cNvPr id="226" name="Shape 451">
            <a:extLst>
              <a:ext uri="{FF2B5EF4-FFF2-40B4-BE49-F238E27FC236}">
                <a16:creationId xmlns:a16="http://schemas.microsoft.com/office/drawing/2014/main" id="{D7702653-C525-9B44-BDA2-345CFAC2663F}"/>
              </a:ext>
            </a:extLst>
          </p:cNvPr>
          <p:cNvSpPr/>
          <p:nvPr/>
        </p:nvSpPr>
        <p:spPr>
          <a:xfrm>
            <a:off x="2338252" y="511738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27" name="Shape 452">
            <a:extLst>
              <a:ext uri="{FF2B5EF4-FFF2-40B4-BE49-F238E27FC236}">
                <a16:creationId xmlns:a16="http://schemas.microsoft.com/office/drawing/2014/main" id="{FDDDBABF-A9CF-AB44-93CB-A6F54D9138E2}"/>
              </a:ext>
            </a:extLst>
          </p:cNvPr>
          <p:cNvSpPr/>
          <p:nvPr/>
        </p:nvSpPr>
        <p:spPr>
          <a:xfrm>
            <a:off x="2547802" y="514278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28" name="Shape 453">
            <a:extLst>
              <a:ext uri="{FF2B5EF4-FFF2-40B4-BE49-F238E27FC236}">
                <a16:creationId xmlns:a16="http://schemas.microsoft.com/office/drawing/2014/main" id="{7D5D66DA-4D48-9F4A-83E6-28DB231CB378}"/>
              </a:ext>
            </a:extLst>
          </p:cNvPr>
          <p:cNvSpPr/>
          <p:nvPr/>
        </p:nvSpPr>
        <p:spPr>
          <a:xfrm>
            <a:off x="2668170" y="505439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29" name="Shape 454">
            <a:extLst>
              <a:ext uri="{FF2B5EF4-FFF2-40B4-BE49-F238E27FC236}">
                <a16:creationId xmlns:a16="http://schemas.microsoft.com/office/drawing/2014/main" id="{C7D5E1A4-7E1D-5341-9C45-E96FBD13ACB2}"/>
              </a:ext>
            </a:extLst>
          </p:cNvPr>
          <p:cNvSpPr/>
          <p:nvPr/>
        </p:nvSpPr>
        <p:spPr>
          <a:xfrm>
            <a:off x="2897662" y="501619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30" name="Shape 455">
            <a:extLst>
              <a:ext uri="{FF2B5EF4-FFF2-40B4-BE49-F238E27FC236}">
                <a16:creationId xmlns:a16="http://schemas.microsoft.com/office/drawing/2014/main" id="{4C7B34FE-6D75-AB45-B8DA-836554F7CB6A}"/>
              </a:ext>
            </a:extLst>
          </p:cNvPr>
          <p:cNvSpPr/>
          <p:nvPr/>
        </p:nvSpPr>
        <p:spPr>
          <a:xfrm>
            <a:off x="2414452" y="504234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31" name="Shape 456">
            <a:extLst>
              <a:ext uri="{FF2B5EF4-FFF2-40B4-BE49-F238E27FC236}">
                <a16:creationId xmlns:a16="http://schemas.microsoft.com/office/drawing/2014/main" id="{EF13EDAC-7777-5144-89D0-FEA1641F16CB}"/>
              </a:ext>
            </a:extLst>
          </p:cNvPr>
          <p:cNvSpPr/>
          <p:nvPr/>
        </p:nvSpPr>
        <p:spPr>
          <a:xfrm>
            <a:off x="2904012" y="514278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Arial" panose="020B0604020202020204" pitchFamily="34" charset="0"/>
              <a:cs typeface="Arial" panose="020B0604020202020204" pitchFamily="34" charset="0"/>
            </a:endParaRPr>
          </a:p>
        </p:txBody>
      </p:sp>
      <p:sp>
        <p:nvSpPr>
          <p:cNvPr id="232" name="Rectangle 231">
            <a:extLst>
              <a:ext uri="{FF2B5EF4-FFF2-40B4-BE49-F238E27FC236}">
                <a16:creationId xmlns:a16="http://schemas.microsoft.com/office/drawing/2014/main" id="{C2A7CC63-5789-5443-8AD2-838D2EC91E7E}"/>
              </a:ext>
            </a:extLst>
          </p:cNvPr>
          <p:cNvSpPr/>
          <p:nvPr/>
        </p:nvSpPr>
        <p:spPr>
          <a:xfrm>
            <a:off x="3256565" y="4945597"/>
            <a:ext cx="325730" cy="246221"/>
          </a:xfrm>
          <a:prstGeom prst="rect">
            <a:avLst/>
          </a:prstGeom>
          <a:solidFill>
            <a:schemeClr val="bg1"/>
          </a:solidFill>
          <a:ln>
            <a:solidFill>
              <a:srgbClr val="E6E0EC"/>
            </a:solidFill>
          </a:ln>
        </p:spPr>
        <p:txBody>
          <a:bodyPr wrap="none">
            <a:spAutoFit/>
          </a:bodyPr>
          <a:lstStyle/>
          <a:p>
            <a:r>
              <a:rPr lang="en-US" sz="1000" dirty="0">
                <a:latin typeface="Arial" panose="020B0604020202020204" pitchFamily="34" charset="0"/>
                <a:cs typeface="Arial" panose="020B0604020202020204" pitchFamily="34" charset="0"/>
              </a:rPr>
              <a:t>Σ</a:t>
            </a:r>
            <a:r>
              <a:rPr lang="en-US" sz="1000" baseline="-25000" dirty="0">
                <a:latin typeface="Arial" panose="020B0604020202020204" pitchFamily="34" charset="0"/>
                <a:cs typeface="Arial" panose="020B0604020202020204" pitchFamily="34" charset="0"/>
              </a:rPr>
              <a:t>H</a:t>
            </a:r>
            <a:endParaRPr lang="en-US" sz="1000" dirty="0">
              <a:latin typeface="Arial" panose="020B0604020202020204" pitchFamily="34" charset="0"/>
              <a:cs typeface="Arial" panose="020B0604020202020204" pitchFamily="34" charset="0"/>
            </a:endParaRPr>
          </a:p>
        </p:txBody>
      </p:sp>
      <p:sp>
        <p:nvSpPr>
          <p:cNvPr id="233" name="Shape 483">
            <a:extLst>
              <a:ext uri="{FF2B5EF4-FFF2-40B4-BE49-F238E27FC236}">
                <a16:creationId xmlns:a16="http://schemas.microsoft.com/office/drawing/2014/main" id="{F3C4C7DE-8EB7-5048-BE37-09C807BAB245}"/>
              </a:ext>
            </a:extLst>
          </p:cNvPr>
          <p:cNvSpPr/>
          <p:nvPr/>
        </p:nvSpPr>
        <p:spPr>
          <a:xfrm>
            <a:off x="3939433" y="4603247"/>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0</a:t>
            </a:r>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5</a:t>
            </a:r>
            <a:endParaRPr dirty="0">
              <a:latin typeface="Arial" panose="020B0604020202020204" pitchFamily="34" charset="0"/>
              <a:cs typeface="Arial" panose="020B0604020202020204" pitchFamily="34" charset="0"/>
            </a:endParaRPr>
          </a:p>
        </p:txBody>
      </p:sp>
      <p:sp>
        <p:nvSpPr>
          <p:cNvPr id="234" name="Shape 483">
            <a:extLst>
              <a:ext uri="{FF2B5EF4-FFF2-40B4-BE49-F238E27FC236}">
                <a16:creationId xmlns:a16="http://schemas.microsoft.com/office/drawing/2014/main" id="{116B653B-CADE-D140-8436-63832B8BB061}"/>
              </a:ext>
            </a:extLst>
          </p:cNvPr>
          <p:cNvSpPr/>
          <p:nvPr/>
        </p:nvSpPr>
        <p:spPr>
          <a:xfrm>
            <a:off x="3939433" y="4311898"/>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0</a:t>
            </a:r>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5</a:t>
            </a:r>
            <a:endParaRPr dirty="0">
              <a:latin typeface="Arial" panose="020B0604020202020204" pitchFamily="34" charset="0"/>
              <a:cs typeface="Arial" panose="020B0604020202020204" pitchFamily="34" charset="0"/>
            </a:endParaRPr>
          </a:p>
        </p:txBody>
      </p:sp>
      <p:sp>
        <p:nvSpPr>
          <p:cNvPr id="235" name="Google Shape;390;p59">
            <a:extLst>
              <a:ext uri="{FF2B5EF4-FFF2-40B4-BE49-F238E27FC236}">
                <a16:creationId xmlns:a16="http://schemas.microsoft.com/office/drawing/2014/main" id="{CB1B96F5-806D-D44D-8598-6FEBD53D551A}"/>
              </a:ext>
            </a:extLst>
          </p:cNvPr>
          <p:cNvSpPr txBox="1">
            <a:spLocks/>
          </p:cNvSpPr>
          <p:nvPr/>
        </p:nvSpPr>
        <p:spPr>
          <a:xfrm>
            <a:off x="0" y="-299666"/>
            <a:ext cx="9144000" cy="11430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0091EB"/>
              </a:buClr>
              <a:buSzPts val="4000"/>
              <a:buFont typeface="Helvetica Neue"/>
              <a:buNone/>
            </a:pPr>
            <a:r>
              <a:rPr lang="en-US" sz="4000" dirty="0">
                <a:solidFill>
                  <a:srgbClr val="0091EB"/>
                </a:solidFill>
                <a:latin typeface="Arial" panose="020B0604020202020204" pitchFamily="34" charset="0"/>
                <a:ea typeface="Helvetica Neue"/>
                <a:cs typeface="Arial" panose="020B0604020202020204" pitchFamily="34" charset="0"/>
                <a:sym typeface="Helvetica Neue"/>
              </a:rPr>
              <a:t>Harmonic sum</a:t>
            </a:r>
          </a:p>
        </p:txBody>
      </p:sp>
    </p:spTree>
    <p:extLst>
      <p:ext uri="{BB962C8B-B14F-4D97-AF65-F5344CB8AC3E}">
        <p14:creationId xmlns:p14="http://schemas.microsoft.com/office/powerpoint/2010/main" val="827793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p:nvPr/>
        </p:nvSpPr>
        <p:spPr>
          <a:xfrm>
            <a:off x="59912" y="389956"/>
            <a:ext cx="5576222" cy="11430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What can you do with the Open Targets Platform?</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336" name="Google Shape;336;p55"/>
          <p:cNvSpPr txBox="1"/>
          <p:nvPr/>
        </p:nvSpPr>
        <p:spPr>
          <a:xfrm>
            <a:off x="14" y="4795459"/>
            <a:ext cx="5636120"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rgbClr val="4F81BD"/>
              </a:buClr>
              <a:buSzPts val="2400"/>
              <a:buFont typeface="Arial"/>
              <a:buChar char="•"/>
            </a:pPr>
            <a:r>
              <a:rPr lang="en-US" sz="2400" dirty="0">
                <a:solidFill>
                  <a:schemeClr val="accent1"/>
                </a:solidFill>
                <a:latin typeface="Arial" panose="020B0604020202020204" pitchFamily="34" charset="0"/>
                <a:ea typeface="Helvetica Neue"/>
                <a:cs typeface="Arial" panose="020B0604020202020204" pitchFamily="34" charset="0"/>
                <a:sym typeface="Helvetica Neue"/>
              </a:rPr>
              <a:t>Target annotations</a:t>
            </a:r>
            <a:endParaRPr sz="2400" dirty="0">
              <a:solidFill>
                <a:schemeClr val="accent1"/>
              </a:solidFill>
              <a:latin typeface="Arial" panose="020B0604020202020204" pitchFamily="34" charset="0"/>
              <a:ea typeface="Helvetica Neue"/>
              <a:cs typeface="Arial" panose="020B0604020202020204" pitchFamily="34" charset="0"/>
              <a:sym typeface="Helvetica Neue"/>
            </a:endParaRPr>
          </a:p>
        </p:txBody>
      </p:sp>
      <p:sp>
        <p:nvSpPr>
          <p:cNvPr id="337" name="Google Shape;337;p55"/>
          <p:cNvSpPr txBox="1"/>
          <p:nvPr/>
        </p:nvSpPr>
        <p:spPr>
          <a:xfrm>
            <a:off x="14" y="3845834"/>
            <a:ext cx="7419338"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bg1">
                  <a:lumMod val="75000"/>
                </a:schemeClr>
              </a:buClr>
              <a:buSzPts val="2400"/>
              <a:buFont typeface="Arial"/>
              <a:buChar char="•"/>
            </a:pPr>
            <a:r>
              <a:rPr lang="en-US" sz="2400" dirty="0">
                <a:solidFill>
                  <a:schemeClr val="bg1">
                    <a:lumMod val="75000"/>
                  </a:schemeClr>
                </a:solidFill>
                <a:latin typeface="Arial" panose="020B0604020202020204" pitchFamily="34" charset="0"/>
                <a:ea typeface="Helvetica Neue"/>
                <a:cs typeface="Arial" panose="020B0604020202020204" pitchFamily="34" charset="0"/>
                <a:sym typeface="Helvetica Neue"/>
              </a:rPr>
              <a:t>Target-disease associations (+ evidence + score)</a:t>
            </a:r>
            <a:endParaRPr sz="2400" dirty="0">
              <a:solidFill>
                <a:schemeClr val="bg1">
                  <a:lumMod val="75000"/>
                </a:schemeClr>
              </a:solidFill>
              <a:latin typeface="Arial" panose="020B0604020202020204" pitchFamily="34" charset="0"/>
              <a:ea typeface="Helvetica Neue"/>
              <a:cs typeface="Arial" panose="020B0604020202020204" pitchFamily="34" charset="0"/>
              <a:sym typeface="Helvetica Neue"/>
            </a:endParaRPr>
          </a:p>
        </p:txBody>
      </p:sp>
      <p:sp>
        <p:nvSpPr>
          <p:cNvPr id="339" name="Google Shape;339;p55"/>
          <p:cNvSpPr txBox="1"/>
          <p:nvPr/>
        </p:nvSpPr>
        <p:spPr>
          <a:xfrm>
            <a:off x="14" y="5819446"/>
            <a:ext cx="3668717"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Arial" panose="020B0604020202020204" pitchFamily="34" charset="0"/>
                <a:ea typeface="Helvetica Neue"/>
                <a:cs typeface="Arial" panose="020B0604020202020204" pitchFamily="34" charset="0"/>
                <a:sym typeface="Helvetica Neue"/>
              </a:rPr>
              <a:t>Disease annotations</a:t>
            </a:r>
            <a:endParaRPr sz="2400" dirty="0">
              <a:solidFill>
                <a:schemeClr val="accent1"/>
              </a:solidFill>
              <a:latin typeface="Arial" panose="020B0604020202020204" pitchFamily="34" charset="0"/>
              <a:ea typeface="Helvetica Neue"/>
              <a:cs typeface="Arial" panose="020B0604020202020204" pitchFamily="34" charset="0"/>
              <a:sym typeface="Helvetica Neue"/>
            </a:endParaRPr>
          </a:p>
        </p:txBody>
      </p:sp>
      <p:sp>
        <p:nvSpPr>
          <p:cNvPr id="340" name="Google Shape;340;p55"/>
          <p:cNvSpPr txBox="1"/>
          <p:nvPr/>
        </p:nvSpPr>
        <p:spPr>
          <a:xfrm>
            <a:off x="-1" y="5211962"/>
            <a:ext cx="9143985" cy="533122"/>
          </a:xfrm>
          <a:prstGeom prst="rect">
            <a:avLst/>
          </a:prstGeom>
          <a:noFill/>
          <a:ln>
            <a:noFill/>
          </a:ln>
        </p:spPr>
        <p:txBody>
          <a:bodyPr spcFirstLastPara="1" wrap="square" lIns="91425" tIns="45700" rIns="91425" bIns="45700" anchor="t" anchorCtr="0">
            <a:noAutofit/>
          </a:bodyPr>
          <a:lstStyle/>
          <a:p>
            <a:pPr marL="285750" lvl="0" indent="-184150" algn="just">
              <a:buClr>
                <a:schemeClr val="dk1"/>
              </a:buClr>
              <a:buSzPts val="1600"/>
            </a:pPr>
            <a:r>
              <a:rPr lang="en-US" sz="1600" dirty="0">
                <a:latin typeface="Arial" panose="020B0604020202020204" pitchFamily="34" charset="0"/>
                <a:cs typeface="Arial" panose="020B0604020202020204" pitchFamily="34" charset="0"/>
                <a:hlinkClick r:id="rId3"/>
              </a:rPr>
              <a:t>https://www.targetvalidation.org/target/ENSG00000141510</a:t>
            </a:r>
            <a:endParaRPr sz="1600" dirty="0">
              <a:solidFill>
                <a:schemeClr val="bg1">
                  <a:lumMod val="75000"/>
                </a:schemeClr>
              </a:solidFill>
              <a:latin typeface="Arial" panose="020B0604020202020204" pitchFamily="34" charset="0"/>
              <a:ea typeface="Helvetica Neue"/>
              <a:cs typeface="Arial" panose="020B0604020202020204" pitchFamily="34" charset="0"/>
              <a:sym typeface="Helvetica Neue"/>
            </a:endParaRPr>
          </a:p>
        </p:txBody>
      </p:sp>
      <p:sp>
        <p:nvSpPr>
          <p:cNvPr id="341" name="Google Shape;341;p55"/>
          <p:cNvSpPr txBox="1"/>
          <p:nvPr/>
        </p:nvSpPr>
        <p:spPr>
          <a:xfrm>
            <a:off x="140680" y="6183860"/>
            <a:ext cx="9143984" cy="5331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hlink"/>
                </a:solidFill>
                <a:latin typeface="Arial" panose="020B0604020202020204" pitchFamily="34" charset="0"/>
                <a:ea typeface="Helvetica Neue"/>
                <a:cs typeface="Arial" panose="020B0604020202020204" pitchFamily="34" charset="0"/>
                <a:sym typeface="Helvetica Neue"/>
                <a:hlinkClick r:id="rId4"/>
              </a:rPr>
              <a:t>https://www.targetvalidation.org/diseaset/EFO_0000228</a:t>
            </a:r>
            <a:endParaRPr sz="1600" dirty="0">
              <a:solidFill>
                <a:srgbClr val="7F7F7F"/>
              </a:solidFill>
              <a:latin typeface="Arial" panose="020B0604020202020204" pitchFamily="34" charset="0"/>
              <a:ea typeface="Helvetica Neue"/>
              <a:cs typeface="Arial" panose="020B0604020202020204" pitchFamily="34" charset="0"/>
              <a:sym typeface="Helvetica Neue"/>
            </a:endParaRPr>
          </a:p>
          <a:p>
            <a:pPr marL="0" marR="0" lvl="0" indent="0" algn="just" rtl="0">
              <a:spcBef>
                <a:spcPts val="0"/>
              </a:spcBef>
              <a:spcAft>
                <a:spcPts val="0"/>
              </a:spcAft>
              <a:buNone/>
            </a:pPr>
            <a:endParaRPr sz="1600" dirty="0">
              <a:solidFill>
                <a:srgbClr val="7F7F7F"/>
              </a:solidFill>
              <a:latin typeface="Arial" panose="020B0604020202020204" pitchFamily="34" charset="0"/>
              <a:ea typeface="Helvetica Neue"/>
              <a:cs typeface="Arial" panose="020B0604020202020204" pitchFamily="34" charset="0"/>
              <a:sym typeface="Helvetica Neue"/>
            </a:endParaRPr>
          </a:p>
        </p:txBody>
      </p:sp>
      <p:sp>
        <p:nvSpPr>
          <p:cNvPr id="342" name="Google Shape;342;p55"/>
          <p:cNvSpPr txBox="1"/>
          <p:nvPr/>
        </p:nvSpPr>
        <p:spPr>
          <a:xfrm>
            <a:off x="140680" y="4299674"/>
            <a:ext cx="9143986" cy="58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bg1">
                    <a:lumMod val="75000"/>
                  </a:schemeClr>
                </a:solidFill>
                <a:latin typeface="Arial" panose="020B0604020202020204" pitchFamily="34" charset="0"/>
                <a:ea typeface="Helvetica Neue"/>
                <a:cs typeface="Arial" panose="020B0604020202020204" pitchFamily="34" charset="0"/>
                <a:sym typeface="Helvetica Neue"/>
                <a:hlinkClick r:id="rId5">
                  <a:extLst>
                    <a:ext uri="{A12FA001-AC4F-418D-AE19-62706E023703}">
                      <ahyp:hlinkClr xmlns:ahyp="http://schemas.microsoft.com/office/drawing/2018/hyperlinkcolor" val="tx"/>
                    </a:ext>
                  </a:extLst>
                </a:hlinkClick>
              </a:rPr>
              <a:t>https://www.targetvalidation.org/evidence/ENSG00000141510/EFO_0000228</a:t>
            </a:r>
            <a:endParaRPr sz="1600" dirty="0">
              <a:solidFill>
                <a:schemeClr val="bg1">
                  <a:lumMod val="75000"/>
                </a:schemeClr>
              </a:solidFill>
              <a:latin typeface="Arial" panose="020B0604020202020204" pitchFamily="34" charset="0"/>
              <a:ea typeface="Helvetica Neue"/>
              <a:cs typeface="Arial" panose="020B0604020202020204" pitchFamily="34" charset="0"/>
              <a:sym typeface="Helvetica Neue"/>
            </a:endParaRPr>
          </a:p>
          <a:p>
            <a:pPr marL="0" marR="0" lvl="0" indent="0" algn="just" rtl="0">
              <a:spcBef>
                <a:spcPts val="0"/>
              </a:spcBef>
              <a:spcAft>
                <a:spcPts val="0"/>
              </a:spcAft>
              <a:buNone/>
            </a:pPr>
            <a:endParaRPr sz="1600" dirty="0">
              <a:solidFill>
                <a:schemeClr val="bg1">
                  <a:lumMod val="75000"/>
                </a:schemeClr>
              </a:solidFill>
              <a:latin typeface="Arial" panose="020B0604020202020204" pitchFamily="34" charset="0"/>
              <a:ea typeface="Helvetica Neue"/>
              <a:cs typeface="Arial" panose="020B0604020202020204" pitchFamily="34" charset="0"/>
              <a:sym typeface="Helvetica Neue"/>
            </a:endParaRPr>
          </a:p>
        </p:txBody>
      </p:sp>
      <p:pic>
        <p:nvPicPr>
          <p:cNvPr id="12" name="Picture 11">
            <a:extLst>
              <a:ext uri="{FF2B5EF4-FFF2-40B4-BE49-F238E27FC236}">
                <a16:creationId xmlns:a16="http://schemas.microsoft.com/office/drawing/2014/main" id="{1BD3FA09-C26F-244D-A4ED-69EEC2513B18}"/>
              </a:ext>
            </a:extLst>
          </p:cNvPr>
          <p:cNvPicPr>
            <a:picLocks noChangeAspect="1"/>
          </p:cNvPicPr>
          <p:nvPr/>
        </p:nvPicPr>
        <p:blipFill rotWithShape="1">
          <a:blip r:embed="rId6"/>
          <a:srcRect l="14884" r="-1" b="870"/>
          <a:stretch/>
        </p:blipFill>
        <p:spPr>
          <a:xfrm>
            <a:off x="5331246" y="620979"/>
            <a:ext cx="3527203" cy="2736895"/>
          </a:xfrm>
          <a:prstGeom prst="ellipse">
            <a:avLst/>
          </a:prstGeom>
        </p:spPr>
      </p:pic>
    </p:spTree>
    <p:extLst>
      <p:ext uri="{BB962C8B-B14F-4D97-AF65-F5344CB8AC3E}">
        <p14:creationId xmlns:p14="http://schemas.microsoft.com/office/powerpoint/2010/main" val="1993382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8" name="Picture 7">
            <a:extLst>
              <a:ext uri="{FF2B5EF4-FFF2-40B4-BE49-F238E27FC236}">
                <a16:creationId xmlns:a16="http://schemas.microsoft.com/office/drawing/2014/main" id="{42A3A750-31EE-3442-8EAA-BD669028A5E8}"/>
              </a:ext>
            </a:extLst>
          </p:cNvPr>
          <p:cNvPicPr>
            <a:picLocks noChangeAspect="1"/>
          </p:cNvPicPr>
          <p:nvPr/>
        </p:nvPicPr>
        <p:blipFill rotWithShape="1">
          <a:blip r:embed="rId3"/>
          <a:srcRect t="34801" r="80000" b="1"/>
          <a:stretch/>
        </p:blipFill>
        <p:spPr>
          <a:xfrm>
            <a:off x="218752" y="3456879"/>
            <a:ext cx="1828801" cy="2563448"/>
          </a:xfrm>
          <a:prstGeom prst="rect">
            <a:avLst/>
          </a:prstGeom>
        </p:spPr>
      </p:pic>
      <p:pic>
        <p:nvPicPr>
          <p:cNvPr id="6" name="Picture 5">
            <a:extLst>
              <a:ext uri="{FF2B5EF4-FFF2-40B4-BE49-F238E27FC236}">
                <a16:creationId xmlns:a16="http://schemas.microsoft.com/office/drawing/2014/main" id="{7419DBDD-8B8E-8249-B5BF-B1702A2E64AF}"/>
              </a:ext>
            </a:extLst>
          </p:cNvPr>
          <p:cNvPicPr>
            <a:picLocks noChangeAspect="1"/>
          </p:cNvPicPr>
          <p:nvPr/>
        </p:nvPicPr>
        <p:blipFill rotWithShape="1">
          <a:blip r:embed="rId4"/>
          <a:srcRect b="60739"/>
          <a:stretch/>
        </p:blipFill>
        <p:spPr>
          <a:xfrm>
            <a:off x="300446" y="1564218"/>
            <a:ext cx="7924800" cy="1695268"/>
          </a:xfrm>
          <a:prstGeom prst="rect">
            <a:avLst/>
          </a:prstGeom>
        </p:spPr>
      </p:pic>
      <p:sp>
        <p:nvSpPr>
          <p:cNvPr id="29" name="Google Shape;404;p60">
            <a:extLst>
              <a:ext uri="{FF2B5EF4-FFF2-40B4-BE49-F238E27FC236}">
                <a16:creationId xmlns:a16="http://schemas.microsoft.com/office/drawing/2014/main" id="{55BF53FB-FE49-2E4F-9EEE-3808E36EFB99}"/>
              </a:ext>
            </a:extLst>
          </p:cNvPr>
          <p:cNvSpPr txBox="1"/>
          <p:nvPr/>
        </p:nvSpPr>
        <p:spPr>
          <a:xfrm>
            <a:off x="-56028" y="66287"/>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Is my target expressed in the relevant tissue?</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pic>
        <p:nvPicPr>
          <p:cNvPr id="32" name="Picture 31">
            <a:extLst>
              <a:ext uri="{FF2B5EF4-FFF2-40B4-BE49-F238E27FC236}">
                <a16:creationId xmlns:a16="http://schemas.microsoft.com/office/drawing/2014/main" id="{B9AD9F70-776B-1C40-AE36-2B8F28675FD6}"/>
              </a:ext>
            </a:extLst>
          </p:cNvPr>
          <p:cNvPicPr>
            <a:picLocks noChangeAspect="1"/>
          </p:cNvPicPr>
          <p:nvPr/>
        </p:nvPicPr>
        <p:blipFill rotWithShape="1">
          <a:blip r:embed="rId3"/>
          <a:srcRect l="45857" t="19268" b="40199"/>
          <a:stretch/>
        </p:blipFill>
        <p:spPr>
          <a:xfrm>
            <a:off x="4015433" y="3681509"/>
            <a:ext cx="4950822" cy="1593670"/>
          </a:xfrm>
          <a:prstGeom prst="rect">
            <a:avLst/>
          </a:prstGeom>
        </p:spPr>
      </p:pic>
      <p:pic>
        <p:nvPicPr>
          <p:cNvPr id="10" name="Picture 9">
            <a:extLst>
              <a:ext uri="{FF2B5EF4-FFF2-40B4-BE49-F238E27FC236}">
                <a16:creationId xmlns:a16="http://schemas.microsoft.com/office/drawing/2014/main" id="{EFCBC1FE-F657-7F44-800B-DE7ADF719958}"/>
              </a:ext>
            </a:extLst>
          </p:cNvPr>
          <p:cNvPicPr>
            <a:picLocks noChangeAspect="1"/>
          </p:cNvPicPr>
          <p:nvPr/>
        </p:nvPicPr>
        <p:blipFill rotWithShape="1">
          <a:blip r:embed="rId5"/>
          <a:srcRect t="17393"/>
          <a:stretch/>
        </p:blipFill>
        <p:spPr>
          <a:xfrm>
            <a:off x="1984249" y="5293782"/>
            <a:ext cx="6865360" cy="1031141"/>
          </a:xfrm>
          <a:prstGeom prst="rect">
            <a:avLst/>
          </a:prstGeom>
        </p:spPr>
      </p:pic>
    </p:spTree>
    <p:extLst>
      <p:ext uri="{BB962C8B-B14F-4D97-AF65-F5344CB8AC3E}">
        <p14:creationId xmlns:p14="http://schemas.microsoft.com/office/powerpoint/2010/main" val="1529323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404;p60">
            <a:extLst>
              <a:ext uri="{FF2B5EF4-FFF2-40B4-BE49-F238E27FC236}">
                <a16:creationId xmlns:a16="http://schemas.microsoft.com/office/drawing/2014/main" id="{E9AB0988-0523-634E-B95E-EB653B5E60D7}"/>
              </a:ext>
            </a:extLst>
          </p:cNvPr>
          <p:cNvSpPr txBox="1"/>
          <p:nvPr/>
        </p:nvSpPr>
        <p:spPr>
          <a:xfrm>
            <a:off x="0" y="24278"/>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Is my target tractable?</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pic>
        <p:nvPicPr>
          <p:cNvPr id="11" name="Picture 10">
            <a:extLst>
              <a:ext uri="{FF2B5EF4-FFF2-40B4-BE49-F238E27FC236}">
                <a16:creationId xmlns:a16="http://schemas.microsoft.com/office/drawing/2014/main" id="{4C218145-F530-4E49-8A2A-4DD0CA475BB3}"/>
              </a:ext>
            </a:extLst>
          </p:cNvPr>
          <p:cNvPicPr>
            <a:picLocks noChangeAspect="1"/>
          </p:cNvPicPr>
          <p:nvPr/>
        </p:nvPicPr>
        <p:blipFill rotWithShape="1">
          <a:blip r:embed="rId3"/>
          <a:srcRect l="26680" t="4902" r="30633" b="6863"/>
          <a:stretch/>
        </p:blipFill>
        <p:spPr>
          <a:xfrm>
            <a:off x="990600" y="1281029"/>
            <a:ext cx="2743200" cy="2286000"/>
          </a:xfrm>
          <a:prstGeom prst="rect">
            <a:avLst/>
          </a:prstGeom>
        </p:spPr>
      </p:pic>
      <p:sp>
        <p:nvSpPr>
          <p:cNvPr id="12" name="Rectangle 11">
            <a:extLst>
              <a:ext uri="{FF2B5EF4-FFF2-40B4-BE49-F238E27FC236}">
                <a16:creationId xmlns:a16="http://schemas.microsoft.com/office/drawing/2014/main" id="{21B70F96-42B2-4A40-9073-8F02D515D618}"/>
              </a:ext>
            </a:extLst>
          </p:cNvPr>
          <p:cNvSpPr/>
          <p:nvPr/>
        </p:nvSpPr>
        <p:spPr>
          <a:xfrm rot="5400000">
            <a:off x="2886545" y="2300918"/>
            <a:ext cx="1963999" cy="246221"/>
          </a:xfrm>
          <a:prstGeom prst="rect">
            <a:avLst/>
          </a:prstGeom>
        </p:spPr>
        <p:txBody>
          <a:bodyPr wrap="none">
            <a:spAutoFit/>
          </a:bodyPr>
          <a:lstStyle/>
          <a:p>
            <a:r>
              <a:rPr lang="en-US" sz="1000" dirty="0">
                <a:solidFill>
                  <a:schemeClr val="tx1"/>
                </a:solidFill>
                <a:latin typeface="Arial" panose="020B0604020202020204" pitchFamily="34" charset="0"/>
                <a:cs typeface="Arial" panose="020B0604020202020204" pitchFamily="34" charset="0"/>
              </a:rPr>
              <a:t>DOI:10.1517/17460441.3.4.391</a:t>
            </a:r>
          </a:p>
        </p:txBody>
      </p:sp>
      <p:pic>
        <p:nvPicPr>
          <p:cNvPr id="16" name="Picture 15">
            <a:extLst>
              <a:ext uri="{FF2B5EF4-FFF2-40B4-BE49-F238E27FC236}">
                <a16:creationId xmlns:a16="http://schemas.microsoft.com/office/drawing/2014/main" id="{AAE1FA7E-E017-6B4E-9AB0-39CDFD483E12}"/>
              </a:ext>
            </a:extLst>
          </p:cNvPr>
          <p:cNvPicPr>
            <a:picLocks noChangeAspect="1"/>
          </p:cNvPicPr>
          <p:nvPr/>
        </p:nvPicPr>
        <p:blipFill rotWithShape="1">
          <a:blip r:embed="rId4"/>
          <a:srcRect l="10972" t="5570" r="17361" b="2089"/>
          <a:stretch/>
        </p:blipFill>
        <p:spPr>
          <a:xfrm>
            <a:off x="4938350" y="1140687"/>
            <a:ext cx="3109501" cy="2717800"/>
          </a:xfrm>
          <a:prstGeom prst="rect">
            <a:avLst/>
          </a:prstGeom>
        </p:spPr>
      </p:pic>
      <p:sp>
        <p:nvSpPr>
          <p:cNvPr id="6" name="Rectangle 5">
            <a:extLst>
              <a:ext uri="{FF2B5EF4-FFF2-40B4-BE49-F238E27FC236}">
                <a16:creationId xmlns:a16="http://schemas.microsoft.com/office/drawing/2014/main" id="{2A6D8A72-CF98-6C4C-A1D8-BD970D2610CE}"/>
              </a:ext>
            </a:extLst>
          </p:cNvPr>
          <p:cNvSpPr/>
          <p:nvPr/>
        </p:nvSpPr>
        <p:spPr>
          <a:xfrm rot="5400000">
            <a:off x="7173031" y="2354027"/>
            <a:ext cx="3171061" cy="246221"/>
          </a:xfrm>
          <a:prstGeom prst="rect">
            <a:avLst/>
          </a:prstGeom>
        </p:spPr>
        <p:txBody>
          <a:bodyPr wrap="none">
            <a:spAutoFit/>
          </a:bodyPr>
          <a:lstStyle/>
          <a:p>
            <a:r>
              <a:rPr lang="en-US" sz="1000" dirty="0">
                <a:latin typeface="Arial" panose="020B0604020202020204" pitchFamily="34" charset="0"/>
                <a:cs typeface="Arial" panose="020B0604020202020204" pitchFamily="34" charset="0"/>
              </a:rPr>
              <a:t>https://www.immunology.org/structure-antibody-1972</a:t>
            </a:r>
          </a:p>
        </p:txBody>
      </p:sp>
      <p:pic>
        <p:nvPicPr>
          <p:cNvPr id="20" name="Picture 19" descr="Screen Shot 2018-12-05 at 19.35.49.png">
            <a:extLst>
              <a:ext uri="{FF2B5EF4-FFF2-40B4-BE49-F238E27FC236}">
                <a16:creationId xmlns:a16="http://schemas.microsoft.com/office/drawing/2014/main" id="{E33CA0B4-8B85-EA49-A5BE-8ADB6AF81FFA}"/>
              </a:ext>
            </a:extLst>
          </p:cNvPr>
          <p:cNvPicPr>
            <a:picLocks noChangeAspect="1"/>
          </p:cNvPicPr>
          <p:nvPr/>
        </p:nvPicPr>
        <p:blipFill rotWithShape="1">
          <a:blip r:embed="rId5">
            <a:extLst>
              <a:ext uri="{28A0092B-C50C-407E-A947-70E740481C1C}">
                <a14:useLocalDpi xmlns:a14="http://schemas.microsoft.com/office/drawing/2010/main" val="0"/>
              </a:ext>
            </a:extLst>
          </a:blip>
          <a:srcRect l="44110" r="20265" b="1602"/>
          <a:stretch/>
        </p:blipFill>
        <p:spPr>
          <a:xfrm>
            <a:off x="123110" y="5140941"/>
            <a:ext cx="3257550" cy="1143000"/>
          </a:xfrm>
          <a:prstGeom prst="rect">
            <a:avLst/>
          </a:prstGeom>
        </p:spPr>
      </p:pic>
      <p:pic>
        <p:nvPicPr>
          <p:cNvPr id="15" name="Picture 14" descr="Screen Shot 2018-12-05 at 19.35.49.png">
            <a:extLst>
              <a:ext uri="{FF2B5EF4-FFF2-40B4-BE49-F238E27FC236}">
                <a16:creationId xmlns:a16="http://schemas.microsoft.com/office/drawing/2014/main" id="{49B55E1D-59F3-B143-80DE-344C63794B98}"/>
              </a:ext>
            </a:extLst>
          </p:cNvPr>
          <p:cNvPicPr>
            <a:picLocks noChangeAspect="1"/>
          </p:cNvPicPr>
          <p:nvPr/>
        </p:nvPicPr>
        <p:blipFill rotWithShape="1">
          <a:blip r:embed="rId5">
            <a:extLst>
              <a:ext uri="{28A0092B-C50C-407E-A947-70E740481C1C}">
                <a14:useLocalDpi xmlns:a14="http://schemas.microsoft.com/office/drawing/2010/main" val="0"/>
              </a:ext>
            </a:extLst>
          </a:blip>
          <a:srcRect r="56415"/>
          <a:stretch/>
        </p:blipFill>
        <p:spPr>
          <a:xfrm>
            <a:off x="46007" y="4231766"/>
            <a:ext cx="3985404" cy="1161616"/>
          </a:xfrm>
          <a:prstGeom prst="rect">
            <a:avLst/>
          </a:prstGeom>
        </p:spPr>
      </p:pic>
      <p:pic>
        <p:nvPicPr>
          <p:cNvPr id="21" name="Picture 20" descr="Screen Shot 2018-12-05 at 19.32.46.png">
            <a:extLst>
              <a:ext uri="{FF2B5EF4-FFF2-40B4-BE49-F238E27FC236}">
                <a16:creationId xmlns:a16="http://schemas.microsoft.com/office/drawing/2014/main" id="{577A76E6-9126-B74A-B935-B75FF3F16DA0}"/>
              </a:ext>
            </a:extLst>
          </p:cNvPr>
          <p:cNvPicPr>
            <a:picLocks noChangeAspect="1"/>
          </p:cNvPicPr>
          <p:nvPr/>
        </p:nvPicPr>
        <p:blipFill rotWithShape="1">
          <a:blip r:embed="rId6">
            <a:extLst>
              <a:ext uri="{28A0092B-C50C-407E-A947-70E740481C1C}">
                <a14:useLocalDpi xmlns:a14="http://schemas.microsoft.com/office/drawing/2010/main" val="0"/>
              </a:ext>
            </a:extLst>
          </a:blip>
          <a:srcRect l="44612" t="26248" r="14474" b="12598"/>
          <a:stretch/>
        </p:blipFill>
        <p:spPr>
          <a:xfrm>
            <a:off x="5156635" y="5339381"/>
            <a:ext cx="3741144" cy="1147529"/>
          </a:xfrm>
          <a:prstGeom prst="rect">
            <a:avLst/>
          </a:prstGeom>
        </p:spPr>
      </p:pic>
      <p:pic>
        <p:nvPicPr>
          <p:cNvPr id="22" name="Picture 21" descr="Screen Shot 2018-12-05 at 19.32.46.png">
            <a:extLst>
              <a:ext uri="{FF2B5EF4-FFF2-40B4-BE49-F238E27FC236}">
                <a16:creationId xmlns:a16="http://schemas.microsoft.com/office/drawing/2014/main" id="{73923BED-4406-6C46-B39B-A18D85991F33}"/>
              </a:ext>
            </a:extLst>
          </p:cNvPr>
          <p:cNvPicPr>
            <a:picLocks noChangeAspect="1"/>
          </p:cNvPicPr>
          <p:nvPr/>
        </p:nvPicPr>
        <p:blipFill rotWithShape="1">
          <a:blip r:embed="rId6">
            <a:extLst>
              <a:ext uri="{28A0092B-C50C-407E-A947-70E740481C1C}">
                <a14:useLocalDpi xmlns:a14="http://schemas.microsoft.com/office/drawing/2010/main" val="0"/>
              </a:ext>
            </a:extLst>
          </a:blip>
          <a:srcRect t="4618" r="55890" b="24665"/>
          <a:stretch/>
        </p:blipFill>
        <p:spPr>
          <a:xfrm>
            <a:off x="4987518" y="4014402"/>
            <a:ext cx="4033372" cy="1326984"/>
          </a:xfrm>
          <a:prstGeom prst="rect">
            <a:avLst/>
          </a:prstGeom>
        </p:spPr>
      </p:pic>
    </p:spTree>
    <p:extLst>
      <p:ext uri="{BB962C8B-B14F-4D97-AF65-F5344CB8AC3E}">
        <p14:creationId xmlns:p14="http://schemas.microsoft.com/office/powerpoint/2010/main" val="3343294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0"/>
          <p:cNvSpPr txBox="1"/>
          <p:nvPr/>
        </p:nvSpPr>
        <p:spPr>
          <a:xfrm>
            <a:off x="-56028" y="180326"/>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404" name="Google Shape;404;p60"/>
          <p:cNvSpPr txBox="1"/>
          <p:nvPr/>
        </p:nvSpPr>
        <p:spPr>
          <a:xfrm>
            <a:off x="-56028" y="31767"/>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Is my target safe to be modulated?</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grpSp>
        <p:nvGrpSpPr>
          <p:cNvPr id="3" name="Group 2">
            <a:extLst>
              <a:ext uri="{FF2B5EF4-FFF2-40B4-BE49-F238E27FC236}">
                <a16:creationId xmlns:a16="http://schemas.microsoft.com/office/drawing/2014/main" id="{48604D48-A867-2B4D-8030-362DC7FB72D8}"/>
              </a:ext>
            </a:extLst>
          </p:cNvPr>
          <p:cNvGrpSpPr/>
          <p:nvPr/>
        </p:nvGrpSpPr>
        <p:grpSpPr>
          <a:xfrm>
            <a:off x="443119" y="971631"/>
            <a:ext cx="8201735" cy="5418000"/>
            <a:chOff x="94126" y="1323326"/>
            <a:chExt cx="8201735" cy="5418000"/>
          </a:xfrm>
        </p:grpSpPr>
        <p:sp>
          <p:nvSpPr>
            <p:cNvPr id="18" name="Google Shape;357;p56">
              <a:extLst>
                <a:ext uri="{FF2B5EF4-FFF2-40B4-BE49-F238E27FC236}">
                  <a16:creationId xmlns:a16="http://schemas.microsoft.com/office/drawing/2014/main" id="{B5116FFE-11CB-A343-9CA8-F2A1D1243DA9}"/>
                </a:ext>
              </a:extLst>
            </p:cNvPr>
            <p:cNvSpPr txBox="1"/>
            <p:nvPr/>
          </p:nvSpPr>
          <p:spPr>
            <a:xfrm>
              <a:off x="2159216" y="4726791"/>
              <a:ext cx="6136645" cy="659155"/>
            </a:xfrm>
            <a:prstGeom prst="rect">
              <a:avLst/>
            </a:prstGeom>
            <a:noFill/>
            <a:ln>
              <a:noFill/>
            </a:ln>
          </p:spPr>
          <p:txBody>
            <a:bodyPr spcFirstLastPara="1" wrap="square" lIns="91425" tIns="45700" rIns="91425" bIns="45700" anchor="t" anchorCtr="0">
              <a:noAutofit/>
            </a:bodyPr>
            <a:lstStyle/>
            <a:p>
              <a:pPr lvl="0" algn="ctr">
                <a:lnSpc>
                  <a:spcPct val="150000"/>
                </a:lnSpc>
              </a:pPr>
              <a:r>
                <a:rPr lang="en-US" sz="2600" dirty="0">
                  <a:solidFill>
                    <a:srgbClr val="4F81BD"/>
                  </a:solidFill>
                  <a:latin typeface="Arial" panose="020B0604020202020204" pitchFamily="34" charset="0"/>
                  <a:ea typeface="Helvetica Neue"/>
                  <a:cs typeface="Arial" panose="020B0604020202020204" pitchFamily="34" charset="0"/>
                  <a:sym typeface="Helvetica Neue"/>
                </a:rPr>
                <a:t>193 genes with target safety information</a:t>
              </a:r>
            </a:p>
          </p:txBody>
        </p:sp>
        <p:grpSp>
          <p:nvGrpSpPr>
            <p:cNvPr id="2" name="Group 1">
              <a:extLst>
                <a:ext uri="{FF2B5EF4-FFF2-40B4-BE49-F238E27FC236}">
                  <a16:creationId xmlns:a16="http://schemas.microsoft.com/office/drawing/2014/main" id="{8493B0CF-38D7-9640-A6D0-36D746E93D3F}"/>
                </a:ext>
              </a:extLst>
            </p:cNvPr>
            <p:cNvGrpSpPr/>
            <p:nvPr/>
          </p:nvGrpSpPr>
          <p:grpSpPr>
            <a:xfrm>
              <a:off x="94126" y="1323326"/>
              <a:ext cx="2171412" cy="5418000"/>
              <a:chOff x="94126" y="1243814"/>
              <a:chExt cx="2171412" cy="5418000"/>
            </a:xfrm>
          </p:grpSpPr>
          <p:pic>
            <p:nvPicPr>
              <p:cNvPr id="17" name="Picture 16">
                <a:extLst>
                  <a:ext uri="{FF2B5EF4-FFF2-40B4-BE49-F238E27FC236}">
                    <a16:creationId xmlns:a16="http://schemas.microsoft.com/office/drawing/2014/main" id="{1F359341-F434-AE40-8B71-E16E25D666F0}"/>
                  </a:ext>
                </a:extLst>
              </p:cNvPr>
              <p:cNvPicPr>
                <a:picLocks noChangeAspect="1"/>
              </p:cNvPicPr>
              <p:nvPr/>
            </p:nvPicPr>
            <p:blipFill rotWithShape="1">
              <a:blip r:embed="rId3"/>
              <a:srcRect l="20604" r="26483"/>
              <a:stretch/>
            </p:blipFill>
            <p:spPr>
              <a:xfrm>
                <a:off x="103472" y="1243814"/>
                <a:ext cx="1763146" cy="5418000"/>
              </a:xfrm>
              <a:prstGeom prst="rect">
                <a:avLst/>
              </a:prstGeom>
            </p:spPr>
          </p:pic>
          <p:sp>
            <p:nvSpPr>
              <p:cNvPr id="19" name="Rectangle 18">
                <a:extLst>
                  <a:ext uri="{FF2B5EF4-FFF2-40B4-BE49-F238E27FC236}">
                    <a16:creationId xmlns:a16="http://schemas.microsoft.com/office/drawing/2014/main" id="{41A6C0B8-011F-614F-8520-CD0C6A1F05EC}"/>
                  </a:ext>
                </a:extLst>
              </p:cNvPr>
              <p:cNvSpPr/>
              <p:nvPr/>
            </p:nvSpPr>
            <p:spPr>
              <a:xfrm>
                <a:off x="103472" y="2168799"/>
                <a:ext cx="258830" cy="418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04A0B2C-8592-A040-ADC3-F80B92DB0815}"/>
                  </a:ext>
                </a:extLst>
              </p:cNvPr>
              <p:cNvSpPr/>
              <p:nvPr/>
            </p:nvSpPr>
            <p:spPr>
              <a:xfrm>
                <a:off x="106719" y="2991151"/>
                <a:ext cx="158226" cy="484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F1C838EF-09EF-3045-B91B-FFCBDD45A7B7}"/>
                  </a:ext>
                </a:extLst>
              </p:cNvPr>
              <p:cNvSpPr/>
              <p:nvPr/>
            </p:nvSpPr>
            <p:spPr>
              <a:xfrm>
                <a:off x="104796" y="4177943"/>
                <a:ext cx="257506" cy="418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1383875D-EA7A-544C-94E8-23296D325F55}"/>
                  </a:ext>
                </a:extLst>
              </p:cNvPr>
              <p:cNvSpPr/>
              <p:nvPr/>
            </p:nvSpPr>
            <p:spPr>
              <a:xfrm>
                <a:off x="115428" y="4833426"/>
                <a:ext cx="172926" cy="418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8395D530-5E42-344E-BDF2-F941CB98B4AE}"/>
                  </a:ext>
                </a:extLst>
              </p:cNvPr>
              <p:cNvSpPr/>
              <p:nvPr/>
            </p:nvSpPr>
            <p:spPr>
              <a:xfrm>
                <a:off x="106718" y="4044648"/>
                <a:ext cx="129251" cy="133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B5869F18-6AE2-CD4C-8216-1BD6D9CF9A01}"/>
                  </a:ext>
                </a:extLst>
              </p:cNvPr>
              <p:cNvSpPr/>
              <p:nvPr/>
            </p:nvSpPr>
            <p:spPr>
              <a:xfrm>
                <a:off x="94126" y="1270664"/>
                <a:ext cx="632668" cy="506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3AD4C0DF-3547-4D49-87BF-7B291A8B99CF}"/>
                  </a:ext>
                </a:extLst>
              </p:cNvPr>
              <p:cNvSpPr/>
              <p:nvPr/>
            </p:nvSpPr>
            <p:spPr>
              <a:xfrm>
                <a:off x="1632870" y="1526040"/>
                <a:ext cx="632668" cy="1486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1A499B6C-6618-E248-8055-9B4EE41385C5}"/>
                  </a:ext>
                </a:extLst>
              </p:cNvPr>
              <p:cNvSpPr/>
              <p:nvPr/>
            </p:nvSpPr>
            <p:spPr>
              <a:xfrm>
                <a:off x="1497573" y="4299480"/>
                <a:ext cx="612715" cy="659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8FC1B406-28B4-CF4A-B17A-E159ADD90A7D}"/>
                  </a:ext>
                </a:extLst>
              </p:cNvPr>
              <p:cNvSpPr/>
              <p:nvPr/>
            </p:nvSpPr>
            <p:spPr>
              <a:xfrm>
                <a:off x="103472" y="4603541"/>
                <a:ext cx="483134" cy="659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4" name="Picture 3">
              <a:extLst>
                <a:ext uri="{FF2B5EF4-FFF2-40B4-BE49-F238E27FC236}">
                  <a16:creationId xmlns:a16="http://schemas.microsoft.com/office/drawing/2014/main" id="{CC5AE8F0-D266-264A-B083-FE0F27982FAE}"/>
                </a:ext>
              </a:extLst>
            </p:cNvPr>
            <p:cNvPicPr>
              <a:picLocks noChangeAspect="1"/>
            </p:cNvPicPr>
            <p:nvPr/>
          </p:nvPicPr>
          <p:blipFill rotWithShape="1">
            <a:blip r:embed="rId4"/>
            <a:srcRect l="2275" t="1998" r="3450" b="47741"/>
            <a:stretch/>
          </p:blipFill>
          <p:spPr>
            <a:xfrm>
              <a:off x="2227669" y="1519512"/>
              <a:ext cx="5999739" cy="3088800"/>
            </a:xfrm>
            <a:prstGeom prst="rect">
              <a:avLst/>
            </a:prstGeom>
            <a:ln>
              <a:solidFill>
                <a:schemeClr val="bg1">
                  <a:lumMod val="75000"/>
                </a:schemeClr>
              </a:solidFill>
            </a:ln>
          </p:spPr>
        </p:pic>
      </p:grpSp>
      <p:sp>
        <p:nvSpPr>
          <p:cNvPr id="20" name="Google Shape;357;p56">
            <a:extLst>
              <a:ext uri="{FF2B5EF4-FFF2-40B4-BE49-F238E27FC236}">
                <a16:creationId xmlns:a16="http://schemas.microsoft.com/office/drawing/2014/main" id="{4BE5916C-2507-5846-A250-D515B9314D45}"/>
              </a:ext>
            </a:extLst>
          </p:cNvPr>
          <p:cNvSpPr txBox="1"/>
          <p:nvPr/>
        </p:nvSpPr>
        <p:spPr>
          <a:xfrm>
            <a:off x="2554890" y="5174929"/>
            <a:ext cx="6136645" cy="659155"/>
          </a:xfrm>
          <a:prstGeom prst="rect">
            <a:avLst/>
          </a:prstGeom>
          <a:noFill/>
          <a:ln>
            <a:noFill/>
          </a:ln>
        </p:spPr>
        <p:txBody>
          <a:bodyPr spcFirstLastPara="1" wrap="square" lIns="91425" tIns="45700" rIns="91425" bIns="45700" anchor="t" anchorCtr="0">
            <a:noAutofit/>
          </a:bodyPr>
          <a:lstStyle/>
          <a:p>
            <a:pPr marL="457200" lvl="0" indent="-457200">
              <a:lnSpc>
                <a:spcPct val="150000"/>
              </a:lnSpc>
              <a:buFont typeface="Arial" panose="020B0604020202020204" pitchFamily="34" charset="0"/>
              <a:buChar char="•"/>
            </a:pPr>
            <a:r>
              <a:rPr lang="en-US" sz="2000" dirty="0">
                <a:solidFill>
                  <a:srgbClr val="4F81BD"/>
                </a:solidFill>
                <a:latin typeface="Arial" panose="020B0604020202020204" pitchFamily="34" charset="0"/>
                <a:ea typeface="Helvetica Neue"/>
                <a:cs typeface="Arial" panose="020B0604020202020204" pitchFamily="34" charset="0"/>
                <a:sym typeface="Helvetica Neue"/>
              </a:rPr>
              <a:t>Drowsiness</a:t>
            </a:r>
          </a:p>
          <a:p>
            <a:pPr marL="457200" lvl="0" indent="-457200">
              <a:lnSpc>
                <a:spcPct val="150000"/>
              </a:lnSpc>
              <a:buFont typeface="Arial" panose="020B0604020202020204" pitchFamily="34" charset="0"/>
              <a:buChar char="•"/>
            </a:pPr>
            <a:r>
              <a:rPr lang="en-US" sz="2000" dirty="0">
                <a:solidFill>
                  <a:srgbClr val="4F81BD"/>
                </a:solidFill>
                <a:latin typeface="Arial" panose="020B0604020202020204" pitchFamily="34" charset="0"/>
                <a:ea typeface="Helvetica Neue"/>
                <a:cs typeface="Arial" panose="020B0604020202020204" pitchFamily="34" charset="0"/>
                <a:sym typeface="Helvetica Neue"/>
              </a:rPr>
              <a:t>Increased heart rate</a:t>
            </a:r>
          </a:p>
          <a:p>
            <a:pPr marL="457200" lvl="0" indent="-457200">
              <a:lnSpc>
                <a:spcPct val="150000"/>
              </a:lnSpc>
              <a:buFont typeface="Arial" panose="020B0604020202020204" pitchFamily="34" charset="0"/>
              <a:buChar char="•"/>
            </a:pPr>
            <a:r>
              <a:rPr lang="en-US" sz="2000" dirty="0">
                <a:solidFill>
                  <a:srgbClr val="4F81BD"/>
                </a:solidFill>
                <a:latin typeface="Arial" panose="020B0604020202020204" pitchFamily="34" charset="0"/>
                <a:ea typeface="Helvetica Neue"/>
                <a:cs typeface="Arial" panose="020B0604020202020204" pitchFamily="34" charset="0"/>
                <a:sym typeface="Helvetica Neue"/>
              </a:rPr>
              <a:t>Hepatotoxicity</a:t>
            </a:r>
          </a:p>
        </p:txBody>
      </p:sp>
    </p:spTree>
    <p:extLst>
      <p:ext uri="{BB962C8B-B14F-4D97-AF65-F5344CB8AC3E}">
        <p14:creationId xmlns:p14="http://schemas.microsoft.com/office/powerpoint/2010/main" val="357172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1"/>
          <p:cNvSpPr txBox="1"/>
          <p:nvPr/>
        </p:nvSpPr>
        <p:spPr>
          <a:xfrm>
            <a:off x="-56028" y="100814"/>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431" name="Google Shape;431;p61"/>
          <p:cNvSpPr txBox="1"/>
          <p:nvPr/>
        </p:nvSpPr>
        <p:spPr>
          <a:xfrm>
            <a:off x="-56028" y="165064"/>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Disease annotations</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pic>
        <p:nvPicPr>
          <p:cNvPr id="432" name="Google Shape;432;p61" descr="screencapture-targetvalidation-org-disease-EFO_1000906-2018-09-20-17_15_06.png"/>
          <p:cNvPicPr preferRelativeResize="0"/>
          <p:nvPr/>
        </p:nvPicPr>
        <p:blipFill rotWithShape="1">
          <a:blip r:embed="rId3">
            <a:alphaModFix/>
          </a:blip>
          <a:srcRect/>
          <a:stretch/>
        </p:blipFill>
        <p:spPr>
          <a:xfrm>
            <a:off x="318351" y="2125413"/>
            <a:ext cx="6320041" cy="3168000"/>
          </a:xfrm>
          <a:prstGeom prst="rect">
            <a:avLst/>
          </a:prstGeom>
          <a:noFill/>
          <a:ln>
            <a:noFill/>
          </a:ln>
        </p:spPr>
      </p:pic>
      <p:pic>
        <p:nvPicPr>
          <p:cNvPr id="433" name="Google Shape;433;p61" descr="chembl_logo_pink.png"/>
          <p:cNvPicPr preferRelativeResize="0"/>
          <p:nvPr/>
        </p:nvPicPr>
        <p:blipFill rotWithShape="1">
          <a:blip r:embed="rId4">
            <a:alphaModFix/>
          </a:blip>
          <a:srcRect/>
          <a:stretch/>
        </p:blipFill>
        <p:spPr>
          <a:xfrm>
            <a:off x="7735550" y="2968449"/>
            <a:ext cx="986594" cy="935999"/>
          </a:xfrm>
          <a:prstGeom prst="rect">
            <a:avLst/>
          </a:prstGeom>
          <a:solidFill>
            <a:srgbClr val="F2F2F2"/>
          </a:solidFill>
          <a:ln>
            <a:noFill/>
          </a:ln>
        </p:spPr>
      </p:pic>
      <p:pic>
        <p:nvPicPr>
          <p:cNvPr id="434" name="Google Shape;434;p61" descr="Screen Shot 2018-09-20 at 17.10.05.png"/>
          <p:cNvPicPr preferRelativeResize="0"/>
          <p:nvPr/>
        </p:nvPicPr>
        <p:blipFill rotWithShape="1">
          <a:blip r:embed="rId5">
            <a:alphaModFix/>
          </a:blip>
          <a:srcRect/>
          <a:stretch/>
        </p:blipFill>
        <p:spPr>
          <a:xfrm>
            <a:off x="7148575" y="4015833"/>
            <a:ext cx="1202173" cy="998728"/>
          </a:xfrm>
          <a:prstGeom prst="rect">
            <a:avLst/>
          </a:prstGeom>
          <a:noFill/>
          <a:ln>
            <a:noFill/>
          </a:ln>
        </p:spPr>
      </p:pic>
      <p:pic>
        <p:nvPicPr>
          <p:cNvPr id="435" name="Google Shape;435;p61"/>
          <p:cNvPicPr preferRelativeResize="0"/>
          <p:nvPr/>
        </p:nvPicPr>
        <p:blipFill rotWithShape="1">
          <a:blip r:embed="rId6">
            <a:alphaModFix/>
          </a:blip>
          <a:srcRect/>
          <a:stretch/>
        </p:blipFill>
        <p:spPr>
          <a:xfrm>
            <a:off x="6870659" y="3095448"/>
            <a:ext cx="714965" cy="720000"/>
          </a:xfrm>
          <a:prstGeom prst="rect">
            <a:avLst/>
          </a:prstGeom>
          <a:noFill/>
          <a:ln>
            <a:noFill/>
          </a:ln>
        </p:spPr>
      </p:pic>
      <p:pic>
        <p:nvPicPr>
          <p:cNvPr id="436" name="Google Shape;436;p61" descr="Screen Shot 2018-09-20 at 17.20.31.png"/>
          <p:cNvPicPr preferRelativeResize="0"/>
          <p:nvPr/>
        </p:nvPicPr>
        <p:blipFill rotWithShape="1">
          <a:blip r:embed="rId7">
            <a:alphaModFix/>
          </a:blip>
          <a:srcRect/>
          <a:stretch/>
        </p:blipFill>
        <p:spPr>
          <a:xfrm>
            <a:off x="6733661" y="2276282"/>
            <a:ext cx="2032000" cy="571500"/>
          </a:xfrm>
          <a:prstGeom prst="rect">
            <a:avLst/>
          </a:prstGeom>
          <a:noFill/>
          <a:ln>
            <a:noFill/>
          </a:ln>
        </p:spPr>
      </p:pic>
      <p:sp>
        <p:nvSpPr>
          <p:cNvPr id="437" name="Google Shape;437;p61"/>
          <p:cNvSpPr/>
          <p:nvPr/>
        </p:nvSpPr>
        <p:spPr>
          <a:xfrm>
            <a:off x="196412" y="294655"/>
            <a:ext cx="1341042" cy="668502"/>
          </a:xfrm>
          <a:prstGeom prst="wedgeRoundRectCallout">
            <a:avLst>
              <a:gd name="adj1" fmla="val -19079"/>
              <a:gd name="adj2" fmla="val 47037"/>
              <a:gd name="adj3" fmla="val 16667"/>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Calibri"/>
              <a:cs typeface="Arial" panose="020B0604020202020204" pitchFamily="34" charset="0"/>
              <a:sym typeface="Calibri"/>
            </a:endParaRPr>
          </a:p>
        </p:txBody>
      </p:sp>
      <p:sp>
        <p:nvSpPr>
          <p:cNvPr id="438" name="Google Shape;438;p61"/>
          <p:cNvSpPr txBox="1"/>
          <p:nvPr/>
        </p:nvSpPr>
        <p:spPr>
          <a:xfrm>
            <a:off x="248398" y="365951"/>
            <a:ext cx="1241491" cy="533077"/>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1400"/>
              <a:buFont typeface="Helvetica Neue"/>
              <a:buNone/>
            </a:pPr>
            <a:r>
              <a:rPr lang="en-US" sz="1400" b="0" i="0" dirty="0">
                <a:solidFill>
                  <a:srgbClr val="0091EB"/>
                </a:solidFill>
                <a:latin typeface="Arial" panose="020B0604020202020204" pitchFamily="34" charset="0"/>
                <a:ea typeface="Helvetica Neue"/>
                <a:cs typeface="Arial" panose="020B0604020202020204" pitchFamily="34" charset="0"/>
                <a:sym typeface="Helvetica Neue"/>
              </a:rPr>
              <a:t>Disease profile page</a:t>
            </a:r>
            <a:endParaRPr dirty="0">
              <a:latin typeface="Arial" panose="020B0604020202020204" pitchFamily="34" charset="0"/>
              <a:cs typeface="Arial" panose="020B0604020202020204" pitchFamily="34" charset="0"/>
            </a:endParaRPr>
          </a:p>
        </p:txBody>
      </p:sp>
      <p:sp>
        <p:nvSpPr>
          <p:cNvPr id="439" name="Google Shape;439;p61"/>
          <p:cNvSpPr txBox="1"/>
          <p:nvPr/>
        </p:nvSpPr>
        <p:spPr>
          <a:xfrm>
            <a:off x="0" y="5673004"/>
            <a:ext cx="91440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u="sng" dirty="0">
                <a:solidFill>
                  <a:schemeClr val="hlink"/>
                </a:solidFill>
                <a:latin typeface="Arial" panose="020B0604020202020204" pitchFamily="34" charset="0"/>
                <a:ea typeface="Helvetica Neue"/>
                <a:cs typeface="Arial" panose="020B0604020202020204" pitchFamily="34" charset="0"/>
                <a:sym typeface="Helvetica Neue"/>
                <a:hlinkClick r:id="rId8"/>
              </a:rPr>
              <a:t>https://docs.targetvalidation.org/getting-started/getting-started/disease-profile</a:t>
            </a:r>
            <a:endParaRPr sz="1800" dirty="0">
              <a:solidFill>
                <a:schemeClr val="dk1"/>
              </a:solidFill>
              <a:latin typeface="Arial" panose="020B0604020202020204" pitchFamily="34" charset="0"/>
              <a:ea typeface="Helvetica Neue"/>
              <a:cs typeface="Arial" panose="020B0604020202020204" pitchFamily="34" charset="0"/>
              <a:sym typeface="Helvetica Neue"/>
            </a:endParaRPr>
          </a:p>
          <a:p>
            <a:pPr marL="0" marR="0" lvl="0" indent="0" algn="ctr" rtl="0">
              <a:spcBef>
                <a:spcPts val="0"/>
              </a:spcBef>
              <a:spcAft>
                <a:spcPts val="0"/>
              </a:spcAft>
              <a:buNone/>
            </a:pPr>
            <a:endParaRPr sz="1800" dirty="0">
              <a:solidFill>
                <a:schemeClr val="dk1"/>
              </a:solidFill>
              <a:latin typeface="Arial" panose="020B0604020202020204" pitchFamily="34" charset="0"/>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1166467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5"/>
          <p:cNvSpPr txBox="1">
            <a:spLocks/>
          </p:cNvSpPr>
          <p:nvPr/>
        </p:nvSpPr>
        <p:spPr>
          <a:xfrm>
            <a:off x="0" y="1652205"/>
            <a:ext cx="9144000" cy="4525963"/>
          </a:xfrm>
          <a:prstGeom prst="rect">
            <a:avLst/>
          </a:prstGeom>
        </p:spPr>
        <p:txBody>
          <a:bodyPr>
            <a:normAutofit lnSpcReduction="10000"/>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spcBef>
                <a:spcPts val="0"/>
              </a:spcBef>
              <a:buClr>
                <a:srgbClr val="4F81BD"/>
              </a:buClr>
            </a:pPr>
            <a:r>
              <a:rPr lang="en-GB" sz="2900" dirty="0">
                <a:solidFill>
                  <a:schemeClr val="accent1"/>
                </a:solidFill>
                <a:latin typeface="Arial" panose="020B0604020202020204" pitchFamily="34" charset="0"/>
                <a:cs typeface="Arial" panose="020B0604020202020204" pitchFamily="34" charset="0"/>
              </a:rPr>
              <a:t>Introduction to Open Targets </a:t>
            </a:r>
          </a:p>
          <a:p>
            <a:pPr algn="just">
              <a:spcBef>
                <a:spcPts val="0"/>
              </a:spcBef>
            </a:pPr>
            <a:endParaRPr lang="en-GB" sz="2900" dirty="0">
              <a:solidFill>
                <a:schemeClr val="accent1"/>
              </a:solidFill>
              <a:latin typeface="Arial" panose="020B0604020202020204" pitchFamily="34" charset="0"/>
              <a:cs typeface="Arial" panose="020B0604020202020204" pitchFamily="34" charset="0"/>
            </a:endParaRPr>
          </a:p>
          <a:p>
            <a:pPr algn="just">
              <a:spcBef>
                <a:spcPts val="0"/>
              </a:spcBef>
              <a:buClr>
                <a:srgbClr val="4F81BD"/>
              </a:buClr>
            </a:pPr>
            <a:r>
              <a:rPr lang="en-GB" sz="2900" dirty="0">
                <a:solidFill>
                  <a:schemeClr val="accent1"/>
                </a:solidFill>
                <a:latin typeface="Arial" panose="020B0604020202020204" pitchFamily="34" charset="0"/>
                <a:cs typeface="Arial" panose="020B0604020202020204" pitchFamily="34" charset="0"/>
              </a:rPr>
              <a:t>Open Targets Platform: presentation + live demo</a:t>
            </a:r>
          </a:p>
          <a:p>
            <a:pPr marL="0" indent="0" algn="just">
              <a:spcBef>
                <a:spcPts val="0"/>
              </a:spcBef>
              <a:buNone/>
            </a:pPr>
            <a:endParaRPr lang="en-GB" sz="2800" dirty="0">
              <a:solidFill>
                <a:schemeClr val="accent1"/>
              </a:solidFill>
              <a:latin typeface="Arial" panose="020B0604020202020204" pitchFamily="34" charset="0"/>
              <a:cs typeface="Arial" panose="020B0604020202020204" pitchFamily="34" charset="0"/>
            </a:endParaRPr>
          </a:p>
          <a:p>
            <a:pPr marL="0" indent="0" algn="just">
              <a:spcBef>
                <a:spcPts val="0"/>
              </a:spcBef>
              <a:buNone/>
            </a:pPr>
            <a:r>
              <a:rPr lang="en-GB" sz="2800" dirty="0">
                <a:solidFill>
                  <a:srgbClr val="C00000"/>
                </a:solidFill>
                <a:latin typeface="Arial" panose="020B0604020202020204" pitchFamily="34" charset="0"/>
                <a:cs typeface="Arial" panose="020B0604020202020204" pitchFamily="34" charset="0"/>
              </a:rPr>
              <a:t>	Coffee break </a:t>
            </a:r>
            <a:r>
              <a:rPr lang="en-GB" sz="2800" dirty="0">
                <a:solidFill>
                  <a:srgbClr val="C00000"/>
                </a:solidFill>
                <a:latin typeface="Arial" panose="020B0604020202020204" pitchFamily="34" charset="0"/>
                <a:cs typeface="Arial" panose="020B0604020202020204" pitchFamily="34" charset="0"/>
                <a:sym typeface="Wingdings" pitchFamily="2" charset="2"/>
              </a:rPr>
              <a:t></a:t>
            </a:r>
            <a:r>
              <a:rPr lang="en-GB" sz="2800" dirty="0">
                <a:solidFill>
                  <a:srgbClr val="C00000"/>
                </a:solidFill>
                <a:latin typeface="Arial" panose="020B0604020202020204" pitchFamily="34" charset="0"/>
                <a:cs typeface="Arial" panose="020B0604020202020204" pitchFamily="34" charset="0"/>
              </a:rPr>
              <a:t> 15:15-15:30</a:t>
            </a:r>
            <a:endParaRPr lang="en-GB" sz="2800" dirty="0">
              <a:solidFill>
                <a:schemeClr val="accent1"/>
              </a:solidFill>
              <a:latin typeface="Arial" panose="020B0604020202020204" pitchFamily="34" charset="0"/>
              <a:cs typeface="Arial" panose="020B0604020202020204" pitchFamily="34" charset="0"/>
            </a:endParaRPr>
          </a:p>
          <a:p>
            <a:pPr marL="0" indent="0" algn="just">
              <a:spcBef>
                <a:spcPts val="0"/>
              </a:spcBef>
              <a:buNone/>
            </a:pPr>
            <a:endParaRPr lang="en-GB" sz="2800" dirty="0">
              <a:solidFill>
                <a:schemeClr val="accent1"/>
              </a:solidFill>
              <a:latin typeface="Arial" panose="020B0604020202020204" pitchFamily="34" charset="0"/>
              <a:cs typeface="Arial" panose="020B0604020202020204" pitchFamily="34" charset="0"/>
            </a:endParaRPr>
          </a:p>
          <a:p>
            <a:pPr algn="just">
              <a:spcBef>
                <a:spcPts val="0"/>
              </a:spcBef>
              <a:buClr>
                <a:srgbClr val="4F81BD"/>
              </a:buClr>
            </a:pPr>
            <a:r>
              <a:rPr lang="en-GB" sz="2900" dirty="0">
                <a:solidFill>
                  <a:schemeClr val="accent1"/>
                </a:solidFill>
                <a:latin typeface="Arial" panose="020B0604020202020204" pitchFamily="34" charset="0"/>
                <a:cs typeface="Arial" panose="020B0604020202020204" pitchFamily="34" charset="0"/>
              </a:rPr>
              <a:t>Hands-on time</a:t>
            </a:r>
            <a:endParaRPr lang="en-GB" sz="2800" dirty="0">
              <a:solidFill>
                <a:schemeClr val="accent1"/>
              </a:solidFill>
              <a:latin typeface="Arial" panose="020B0604020202020204" pitchFamily="34" charset="0"/>
              <a:cs typeface="Arial" panose="020B0604020202020204" pitchFamily="34" charset="0"/>
            </a:endParaRPr>
          </a:p>
          <a:p>
            <a:pPr algn="just">
              <a:spcBef>
                <a:spcPts val="0"/>
              </a:spcBef>
            </a:pPr>
            <a:endParaRPr lang="en-GB" sz="2900" dirty="0">
              <a:solidFill>
                <a:schemeClr val="accent1"/>
              </a:solidFill>
              <a:latin typeface="Arial" panose="020B0604020202020204" pitchFamily="34" charset="0"/>
              <a:cs typeface="Arial" panose="020B0604020202020204" pitchFamily="34" charset="0"/>
            </a:endParaRPr>
          </a:p>
          <a:p>
            <a:pPr algn="just">
              <a:spcBef>
                <a:spcPts val="0"/>
              </a:spcBef>
              <a:buClr>
                <a:srgbClr val="4F81BD"/>
              </a:buClr>
            </a:pPr>
            <a:r>
              <a:rPr lang="en-GB" sz="2900" dirty="0">
                <a:solidFill>
                  <a:schemeClr val="accent1"/>
                </a:solidFill>
                <a:latin typeface="Arial" panose="020B0604020202020204" pitchFamily="34" charset="0"/>
                <a:cs typeface="Arial" panose="020B0604020202020204" pitchFamily="34" charset="0"/>
              </a:rPr>
              <a:t>Feedback survey, wrap up, further discussion</a:t>
            </a:r>
          </a:p>
          <a:p>
            <a:pPr algn="just">
              <a:spcBef>
                <a:spcPts val="0"/>
              </a:spcBef>
            </a:pPr>
            <a:endParaRPr lang="en-GB" sz="2800" dirty="0">
              <a:solidFill>
                <a:schemeClr val="accent1"/>
              </a:solidFill>
              <a:latin typeface="Arial" panose="020B0604020202020204" pitchFamily="34" charset="0"/>
              <a:cs typeface="Arial" panose="020B0604020202020204" pitchFamily="34" charset="0"/>
            </a:endParaRPr>
          </a:p>
          <a:p>
            <a:pPr algn="just">
              <a:spcBef>
                <a:spcPts val="0"/>
              </a:spcBef>
            </a:pPr>
            <a:endParaRPr lang="en-GB" sz="2800" dirty="0">
              <a:solidFill>
                <a:schemeClr val="accent1"/>
              </a:solidFill>
              <a:latin typeface="Arial" panose="020B0604020202020204" pitchFamily="34" charset="0"/>
              <a:cs typeface="Arial" panose="020B0604020202020204" pitchFamily="34" charset="0"/>
            </a:endParaRPr>
          </a:p>
          <a:p>
            <a:pPr marL="0" indent="0" algn="just">
              <a:spcBef>
                <a:spcPts val="0"/>
              </a:spcBef>
              <a:buFont typeface="Arial"/>
              <a:buNone/>
            </a:pPr>
            <a:endParaRPr lang="en-GB" sz="2800" b="1" u="sng" dirty="0">
              <a:solidFill>
                <a:schemeClr val="accent1"/>
              </a:solidFill>
              <a:latin typeface="Arial" panose="020B0604020202020204" pitchFamily="34" charset="0"/>
              <a:cs typeface="Arial" panose="020B0604020202020204" pitchFamily="34" charset="0"/>
              <a:hlinkClick r:id="rId3"/>
            </a:endParaRPr>
          </a:p>
          <a:p>
            <a:pPr marL="0" indent="0" algn="just">
              <a:spcBef>
                <a:spcPts val="0"/>
              </a:spcBef>
              <a:buFont typeface="Arial"/>
              <a:buNone/>
            </a:pPr>
            <a:endParaRPr lang="en-GB" sz="2800" b="1" u="sng" dirty="0">
              <a:solidFill>
                <a:srgbClr val="FF0000"/>
              </a:solidFill>
              <a:latin typeface="Arial" panose="020B0604020202020204" pitchFamily="34" charset="0"/>
              <a:cs typeface="Arial" panose="020B0604020202020204" pitchFamily="34" charset="0"/>
              <a:hlinkClick r:id="rId3"/>
            </a:endParaRPr>
          </a:p>
        </p:txBody>
      </p:sp>
      <p:sp>
        <p:nvSpPr>
          <p:cNvPr id="4" name="Title 8"/>
          <p:cNvSpPr txBox="1">
            <a:spLocks/>
          </p:cNvSpPr>
          <p:nvPr/>
        </p:nvSpPr>
        <p:spPr>
          <a:xfrm>
            <a:off x="0" y="158207"/>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50000"/>
              </a:lnSpc>
            </a:pPr>
            <a:r>
              <a:rPr lang="en-GB" sz="4000" dirty="0">
                <a:latin typeface="Arial" panose="020B0604020202020204" pitchFamily="34" charset="0"/>
                <a:ea typeface="Calibri"/>
                <a:cs typeface="Arial" panose="020B0604020202020204" pitchFamily="34" charset="0"/>
                <a:sym typeface="Calibri"/>
              </a:rPr>
              <a:t>This session 14:00-17:00</a:t>
            </a:r>
          </a:p>
        </p:txBody>
      </p:sp>
    </p:spTree>
    <p:extLst>
      <p:ext uri="{BB962C8B-B14F-4D97-AF65-F5344CB8AC3E}">
        <p14:creationId xmlns:p14="http://schemas.microsoft.com/office/powerpoint/2010/main" val="2477087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1"/>
          <p:cNvSpPr txBox="1"/>
          <p:nvPr/>
        </p:nvSpPr>
        <p:spPr>
          <a:xfrm>
            <a:off x="-56028" y="100814"/>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431" name="Google Shape;431;p61"/>
          <p:cNvSpPr txBox="1"/>
          <p:nvPr/>
        </p:nvSpPr>
        <p:spPr>
          <a:xfrm>
            <a:off x="-56028" y="165064"/>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(Disease) Classification</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439" name="Google Shape;439;p61"/>
          <p:cNvSpPr txBox="1"/>
          <p:nvPr/>
        </p:nvSpPr>
        <p:spPr>
          <a:xfrm>
            <a:off x="0" y="6369770"/>
            <a:ext cx="9144000" cy="646331"/>
          </a:xfrm>
          <a:prstGeom prst="rect">
            <a:avLst/>
          </a:prstGeom>
          <a:noFill/>
          <a:ln>
            <a:noFill/>
          </a:ln>
        </p:spPr>
        <p:txBody>
          <a:bodyPr spcFirstLastPara="1" wrap="square" lIns="91425" tIns="45700" rIns="91425" bIns="45700" anchor="t" anchorCtr="0">
            <a:noAutofit/>
          </a:bodyPr>
          <a:lstStyle/>
          <a:p>
            <a:pPr lvl="0" algn="ctr"/>
            <a:r>
              <a:rPr lang="en-US" sz="1800" dirty="0">
                <a:hlinkClick r:id="rId3"/>
              </a:rPr>
              <a:t>https://www.targetvalidation.org/disease/EFO_0000685</a:t>
            </a:r>
            <a:endParaRPr sz="18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3" name="Picture 2">
            <a:extLst>
              <a:ext uri="{FF2B5EF4-FFF2-40B4-BE49-F238E27FC236}">
                <a16:creationId xmlns:a16="http://schemas.microsoft.com/office/drawing/2014/main" id="{F88E1C23-CCC6-0C41-BA97-AB10E145B1CA}"/>
              </a:ext>
            </a:extLst>
          </p:cNvPr>
          <p:cNvPicPr>
            <a:picLocks noChangeAspect="1"/>
          </p:cNvPicPr>
          <p:nvPr/>
        </p:nvPicPr>
        <p:blipFill>
          <a:blip r:embed="rId4"/>
          <a:stretch>
            <a:fillRect/>
          </a:stretch>
        </p:blipFill>
        <p:spPr>
          <a:xfrm>
            <a:off x="907868" y="1139310"/>
            <a:ext cx="7328263" cy="4940452"/>
          </a:xfrm>
          <a:prstGeom prst="rect">
            <a:avLst/>
          </a:prstGeom>
          <a:ln>
            <a:solidFill>
              <a:schemeClr val="bg1">
                <a:lumMod val="75000"/>
              </a:schemeClr>
            </a:solidFill>
          </a:ln>
        </p:spPr>
      </p:pic>
    </p:spTree>
    <p:extLst>
      <p:ext uri="{BB962C8B-B14F-4D97-AF65-F5344CB8AC3E}">
        <p14:creationId xmlns:p14="http://schemas.microsoft.com/office/powerpoint/2010/main" val="299323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25924" y="3367817"/>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latin typeface="Arial" panose="020B0604020202020204" pitchFamily="34" charset="0"/>
              <a:ea typeface="Calibri"/>
              <a:cs typeface="Arial" panose="020B0604020202020204" pitchFamily="34" charset="0"/>
              <a:sym typeface="Calibri"/>
            </a:endParaRPr>
          </a:p>
        </p:txBody>
      </p:sp>
      <p:grpSp>
        <p:nvGrpSpPr>
          <p:cNvPr id="13" name="Group 12">
            <a:extLst>
              <a:ext uri="{FF2B5EF4-FFF2-40B4-BE49-F238E27FC236}">
                <a16:creationId xmlns:a16="http://schemas.microsoft.com/office/drawing/2014/main" id="{BBF19120-5836-EA4D-8ECA-B577B59EC668}"/>
              </a:ext>
            </a:extLst>
          </p:cNvPr>
          <p:cNvGrpSpPr/>
          <p:nvPr/>
        </p:nvGrpSpPr>
        <p:grpSpPr>
          <a:xfrm>
            <a:off x="0" y="1948252"/>
            <a:ext cx="8450727" cy="3781578"/>
            <a:chOff x="-195944" y="2037465"/>
            <a:chExt cx="8450727" cy="3781578"/>
          </a:xfrm>
        </p:grpSpPr>
        <p:grpSp>
          <p:nvGrpSpPr>
            <p:cNvPr id="12" name="Group 11">
              <a:extLst>
                <a:ext uri="{FF2B5EF4-FFF2-40B4-BE49-F238E27FC236}">
                  <a16:creationId xmlns:a16="http://schemas.microsoft.com/office/drawing/2014/main" id="{E11CA7A7-0902-4540-90E5-DAE3634AFA01}"/>
                </a:ext>
              </a:extLst>
            </p:cNvPr>
            <p:cNvGrpSpPr/>
            <p:nvPr/>
          </p:nvGrpSpPr>
          <p:grpSpPr>
            <a:xfrm>
              <a:off x="-195944" y="2037465"/>
              <a:ext cx="5208225" cy="3781578"/>
              <a:chOff x="-195944" y="2037465"/>
              <a:chExt cx="5208225" cy="3781578"/>
            </a:xfrm>
          </p:grpSpPr>
          <p:sp>
            <p:nvSpPr>
              <p:cNvPr id="3" name="Content Placeholder 5"/>
              <p:cNvSpPr txBox="1">
                <a:spLocks/>
              </p:cNvSpPr>
              <p:nvPr/>
            </p:nvSpPr>
            <p:spPr>
              <a:xfrm>
                <a:off x="1430755" y="2037465"/>
                <a:ext cx="1954826" cy="722747"/>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3500" dirty="0">
                    <a:solidFill>
                      <a:srgbClr val="0091EB"/>
                    </a:solidFill>
                    <a:latin typeface="Arial" panose="020B0604020202020204" pitchFamily="34" charset="0"/>
                    <a:cs typeface="Arial" panose="020B0604020202020204" pitchFamily="34" charset="0"/>
                  </a:rPr>
                  <a:t>Demos</a:t>
                </a:r>
              </a:p>
            </p:txBody>
          </p:sp>
          <p:sp>
            <p:nvSpPr>
              <p:cNvPr id="5" name="Rectangle 4">
                <a:extLst>
                  <a:ext uri="{FF2B5EF4-FFF2-40B4-BE49-F238E27FC236}">
                    <a16:creationId xmlns:a16="http://schemas.microsoft.com/office/drawing/2014/main" id="{2615FBC1-021E-5A43-8265-6ACCD75931E6}"/>
                  </a:ext>
                </a:extLst>
              </p:cNvPr>
              <p:cNvSpPr/>
              <p:nvPr/>
            </p:nvSpPr>
            <p:spPr>
              <a:xfrm>
                <a:off x="1321973" y="5326600"/>
                <a:ext cx="2172390" cy="492443"/>
              </a:xfrm>
              <a:prstGeom prst="rect">
                <a:avLst/>
              </a:prstGeom>
            </p:spPr>
            <p:txBody>
              <a:bodyPr wrap="none">
                <a:spAutoFit/>
              </a:bodyPr>
              <a:lstStyle/>
              <a:p>
                <a:pPr algn="ctr"/>
                <a:r>
                  <a:rPr lang="en-US" sz="2600" dirty="0">
                    <a:solidFill>
                      <a:schemeClr val="tx1">
                        <a:lumMod val="50000"/>
                        <a:lumOff val="50000"/>
                      </a:schemeClr>
                    </a:solidFill>
                    <a:latin typeface="Arial" panose="020B0604020202020204" pitchFamily="34" charset="0"/>
                    <a:cs typeface="Arial" panose="020B0604020202020204" pitchFamily="34" charset="0"/>
                  </a:rPr>
                  <a:t>Pages 16-25 </a:t>
                </a:r>
                <a:endParaRPr lang="en-GB" sz="2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4F7DA474-4E02-9049-8EFB-EC4D4B34B3B6}"/>
                  </a:ext>
                </a:extLst>
              </p:cNvPr>
              <p:cNvSpPr/>
              <p:nvPr/>
            </p:nvSpPr>
            <p:spPr>
              <a:xfrm>
                <a:off x="-195944" y="3401394"/>
                <a:ext cx="5208225" cy="1384995"/>
              </a:xfrm>
              <a:prstGeom prst="rect">
                <a:avLst/>
              </a:prstGeom>
            </p:spPr>
            <p:txBody>
              <a:bodyPr wrap="square">
                <a:spAutoFit/>
              </a:bodyPr>
              <a:lstStyle/>
              <a:p>
                <a:pPr algn="ctr"/>
                <a:r>
                  <a:rPr lang="en-US" sz="2800" dirty="0">
                    <a:solidFill>
                      <a:srgbClr val="4F81BD"/>
                    </a:solidFill>
                    <a:latin typeface="Arial" panose="020B0604020202020204" pitchFamily="34" charset="0"/>
                    <a:cs typeface="Arial" panose="020B0604020202020204" pitchFamily="34" charset="0"/>
                  </a:rPr>
                  <a:t>Target (disease) annotations </a:t>
                </a:r>
              </a:p>
              <a:p>
                <a:pPr algn="ctr"/>
                <a:endParaRPr lang="en-US" sz="2800" dirty="0">
                  <a:solidFill>
                    <a:srgbClr val="4F81BD"/>
                  </a:solidFill>
                  <a:latin typeface="Arial" panose="020B0604020202020204" pitchFamily="34" charset="0"/>
                  <a:cs typeface="Arial" panose="020B0604020202020204" pitchFamily="34" charset="0"/>
                </a:endParaRPr>
              </a:p>
              <a:p>
                <a:pPr algn="ctr"/>
                <a:r>
                  <a:rPr lang="en-US" sz="2800" dirty="0">
                    <a:solidFill>
                      <a:srgbClr val="4F81BD"/>
                    </a:solidFill>
                    <a:latin typeface="Arial" panose="020B0604020202020204" pitchFamily="34" charset="0"/>
                    <a:cs typeface="Arial" panose="020B0604020202020204" pitchFamily="34" charset="0"/>
                  </a:rPr>
                  <a:t>Target centric workflow</a:t>
                </a:r>
                <a:endParaRPr lang="en-GB" sz="2800" dirty="0">
                  <a:solidFill>
                    <a:srgbClr val="4F81BD"/>
                  </a:solidFill>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9D289EE7-9E96-684A-B985-85BF0D1FA120}"/>
                </a:ext>
              </a:extLst>
            </p:cNvPr>
            <p:cNvGrpSpPr/>
            <p:nvPr/>
          </p:nvGrpSpPr>
          <p:grpSpPr>
            <a:xfrm>
              <a:off x="5348251" y="2037465"/>
              <a:ext cx="2906532" cy="3781578"/>
              <a:chOff x="5348251" y="2037465"/>
              <a:chExt cx="2906532" cy="3781578"/>
            </a:xfrm>
          </p:grpSpPr>
          <p:sp>
            <p:nvSpPr>
              <p:cNvPr id="4" name="Content Placeholder 5">
                <a:extLst>
                  <a:ext uri="{FF2B5EF4-FFF2-40B4-BE49-F238E27FC236}">
                    <a16:creationId xmlns:a16="http://schemas.microsoft.com/office/drawing/2014/main" id="{D2976370-0F3A-4940-9823-2BB8AFB7E07E}"/>
                  </a:ext>
                </a:extLst>
              </p:cNvPr>
              <p:cNvSpPr txBox="1">
                <a:spLocks/>
              </p:cNvSpPr>
              <p:nvPr/>
            </p:nvSpPr>
            <p:spPr>
              <a:xfrm>
                <a:off x="5540951" y="2037465"/>
                <a:ext cx="2521132" cy="722747"/>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3500" dirty="0">
                    <a:solidFill>
                      <a:srgbClr val="0091EB"/>
                    </a:solidFill>
                    <a:latin typeface="Arial" panose="020B0604020202020204" pitchFamily="34" charset="0"/>
                    <a:cs typeface="Arial" panose="020B0604020202020204" pitchFamily="34" charset="0"/>
                  </a:rPr>
                  <a:t>Exercises</a:t>
                </a:r>
              </a:p>
            </p:txBody>
          </p:sp>
          <p:sp>
            <p:nvSpPr>
              <p:cNvPr id="7" name="Rectangle 6">
                <a:extLst>
                  <a:ext uri="{FF2B5EF4-FFF2-40B4-BE49-F238E27FC236}">
                    <a16:creationId xmlns:a16="http://schemas.microsoft.com/office/drawing/2014/main" id="{8B5B83AD-7CEC-5D41-9891-5F2D030EF7C7}"/>
                  </a:ext>
                </a:extLst>
              </p:cNvPr>
              <p:cNvSpPr/>
              <p:nvPr/>
            </p:nvSpPr>
            <p:spPr>
              <a:xfrm>
                <a:off x="5715322" y="5326600"/>
                <a:ext cx="2172390" cy="492443"/>
              </a:xfrm>
              <a:prstGeom prst="rect">
                <a:avLst/>
              </a:prstGeom>
            </p:spPr>
            <p:txBody>
              <a:bodyPr wrap="none">
                <a:spAutoFit/>
              </a:bodyPr>
              <a:lstStyle/>
              <a:p>
                <a:pPr algn="ctr"/>
                <a:r>
                  <a:rPr lang="en-US" sz="2600" dirty="0">
                    <a:solidFill>
                      <a:schemeClr val="tx1">
                        <a:lumMod val="50000"/>
                        <a:lumOff val="50000"/>
                      </a:schemeClr>
                    </a:solidFill>
                    <a:latin typeface="Arial" panose="020B0604020202020204" pitchFamily="34" charset="0"/>
                    <a:cs typeface="Arial" panose="020B0604020202020204" pitchFamily="34" charset="0"/>
                  </a:rPr>
                  <a:t>Pages 26-29 </a:t>
                </a:r>
                <a:endParaRPr lang="en-GB" sz="2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DB19C01-B070-ED4B-8C3E-240F0A5908BC}"/>
                  </a:ext>
                </a:extLst>
              </p:cNvPr>
              <p:cNvSpPr/>
              <p:nvPr/>
            </p:nvSpPr>
            <p:spPr>
              <a:xfrm>
                <a:off x="5348251" y="3401394"/>
                <a:ext cx="2906532" cy="1384995"/>
              </a:xfrm>
              <a:prstGeom prst="rect">
                <a:avLst/>
              </a:prstGeom>
            </p:spPr>
            <p:txBody>
              <a:bodyPr wrap="square">
                <a:spAutoFit/>
              </a:bodyPr>
              <a:lstStyle/>
              <a:p>
                <a:pPr algn="ctr"/>
                <a:r>
                  <a:rPr lang="en-US" sz="2800" dirty="0" err="1">
                    <a:solidFill>
                      <a:srgbClr val="4F81BD"/>
                    </a:solidFill>
                    <a:latin typeface="Arial" panose="020B0604020202020204" pitchFamily="34" charset="0"/>
                    <a:cs typeface="Arial" panose="020B0604020202020204" pitchFamily="34" charset="0"/>
                  </a:rPr>
                  <a:t>Durvalumab</a:t>
                </a:r>
                <a:endParaRPr lang="en-US" sz="2800" dirty="0">
                  <a:solidFill>
                    <a:srgbClr val="4F81BD"/>
                  </a:solidFill>
                  <a:latin typeface="Arial" panose="020B0604020202020204" pitchFamily="34" charset="0"/>
                  <a:cs typeface="Arial" panose="020B0604020202020204" pitchFamily="34" charset="0"/>
                </a:endParaRPr>
              </a:p>
              <a:p>
                <a:pPr algn="ctr"/>
                <a:r>
                  <a:rPr lang="en-US" sz="2800" dirty="0">
                    <a:solidFill>
                      <a:srgbClr val="4F81BD"/>
                    </a:solidFill>
                    <a:latin typeface="Arial" panose="020B0604020202020204" pitchFamily="34" charset="0"/>
                    <a:cs typeface="Arial" panose="020B0604020202020204" pitchFamily="34" charset="0"/>
                  </a:rPr>
                  <a:t>IBD</a:t>
                </a:r>
              </a:p>
              <a:p>
                <a:pPr algn="ctr"/>
                <a:r>
                  <a:rPr lang="en-US" sz="2800" dirty="0">
                    <a:solidFill>
                      <a:srgbClr val="4F81BD"/>
                    </a:solidFill>
                    <a:latin typeface="Arial" panose="020B0604020202020204" pitchFamily="34" charset="0"/>
                    <a:cs typeface="Arial" panose="020B0604020202020204" pitchFamily="34" charset="0"/>
                  </a:rPr>
                  <a:t>EGRF</a:t>
                </a:r>
                <a:endParaRPr lang="en-GB" sz="2800" dirty="0">
                  <a:solidFill>
                    <a:srgbClr val="4F81BD"/>
                  </a:solidFill>
                  <a:latin typeface="Arial" panose="020B0604020202020204" pitchFamily="34" charset="0"/>
                  <a:cs typeface="Arial" panose="020B0604020202020204" pitchFamily="34" charset="0"/>
                </a:endParaRPr>
              </a:p>
            </p:txBody>
          </p:sp>
        </p:grpSp>
      </p:grpSp>
      <p:sp>
        <p:nvSpPr>
          <p:cNvPr id="10" name="Google Shape;431;p61">
            <a:extLst>
              <a:ext uri="{FF2B5EF4-FFF2-40B4-BE49-F238E27FC236}">
                <a16:creationId xmlns:a16="http://schemas.microsoft.com/office/drawing/2014/main" id="{1DBB6E11-0837-6446-8B39-007F075A6126}"/>
              </a:ext>
            </a:extLst>
          </p:cNvPr>
          <p:cNvSpPr txBox="1"/>
          <p:nvPr/>
        </p:nvSpPr>
        <p:spPr>
          <a:xfrm>
            <a:off x="0" y="321178"/>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Hands-on time</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1465005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p:nvPr/>
        </p:nvSpPr>
        <p:spPr>
          <a:xfrm>
            <a:off x="149411" y="-289401"/>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46" name="Google Shape;446;p62"/>
          <p:cNvSpPr txBox="1"/>
          <p:nvPr/>
        </p:nvSpPr>
        <p:spPr>
          <a:xfrm>
            <a:off x="358588" y="2776276"/>
            <a:ext cx="8426824" cy="1198559"/>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dk1"/>
              </a:buClr>
              <a:buSzPts val="2400"/>
              <a:buFont typeface="Arial"/>
              <a:buNone/>
            </a:pPr>
            <a:endParaRPr sz="2400" b="1" u="sng">
              <a:solidFill>
                <a:schemeClr val="hlink"/>
              </a:solidFill>
              <a:latin typeface="Helvetica Neue"/>
              <a:ea typeface="Helvetica Neue"/>
              <a:cs typeface="Helvetica Neue"/>
              <a:sym typeface="Helvetica Neue"/>
              <a:hlinkClick r:id="rId3"/>
            </a:endParaRPr>
          </a:p>
        </p:txBody>
      </p:sp>
      <p:pic>
        <p:nvPicPr>
          <p:cNvPr id="447" name="Google Shape;447;p62" descr="services_speed_plot.png"/>
          <p:cNvPicPr preferRelativeResize="0"/>
          <p:nvPr/>
        </p:nvPicPr>
        <p:blipFill rotWithShape="1">
          <a:blip r:embed="rId4">
            <a:alphaModFix/>
          </a:blip>
          <a:srcRect b="3065"/>
          <a:stretch/>
        </p:blipFill>
        <p:spPr>
          <a:xfrm>
            <a:off x="260156" y="1089429"/>
            <a:ext cx="8525256" cy="5681652"/>
          </a:xfrm>
          <a:prstGeom prst="rect">
            <a:avLst/>
          </a:prstGeom>
          <a:noFill/>
          <a:ln>
            <a:noFill/>
          </a:ln>
        </p:spPr>
      </p:pic>
      <p:sp>
        <p:nvSpPr>
          <p:cNvPr id="448" name="Google Shape;448;p62"/>
          <p:cNvSpPr txBox="1"/>
          <p:nvPr/>
        </p:nvSpPr>
        <p:spPr>
          <a:xfrm>
            <a:off x="149411" y="86919"/>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Modes of access → data volume</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1336427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p:nvPr/>
        </p:nvSpPr>
        <p:spPr>
          <a:xfrm>
            <a:off x="149411" y="-289401"/>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48" name="Google Shape;448;p62"/>
          <p:cNvSpPr txBox="1"/>
          <p:nvPr/>
        </p:nvSpPr>
        <p:spPr>
          <a:xfrm>
            <a:off x="133700" y="86919"/>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Have you got a list of targets?</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pic>
        <p:nvPicPr>
          <p:cNvPr id="3" name="Picture 2">
            <a:extLst>
              <a:ext uri="{FF2B5EF4-FFF2-40B4-BE49-F238E27FC236}">
                <a16:creationId xmlns:a16="http://schemas.microsoft.com/office/drawing/2014/main" id="{28FCD3C4-AB8C-394E-AE4B-D66E7FEC12BA}"/>
              </a:ext>
            </a:extLst>
          </p:cNvPr>
          <p:cNvPicPr>
            <a:picLocks noChangeAspect="1"/>
          </p:cNvPicPr>
          <p:nvPr/>
        </p:nvPicPr>
        <p:blipFill rotWithShape="1">
          <a:blip r:embed="rId3"/>
          <a:srcRect b="12546"/>
          <a:stretch/>
        </p:blipFill>
        <p:spPr>
          <a:xfrm>
            <a:off x="1098550" y="987233"/>
            <a:ext cx="2832100" cy="5642167"/>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52EF422A-66BB-A644-87FE-1370F184D171}"/>
              </a:ext>
            </a:extLst>
          </p:cNvPr>
          <p:cNvPicPr>
            <a:picLocks noChangeAspect="1"/>
          </p:cNvPicPr>
          <p:nvPr/>
        </p:nvPicPr>
        <p:blipFill rotWithShape="1">
          <a:blip r:embed="rId4"/>
          <a:srcRect r="19195" b="17050"/>
          <a:stretch/>
        </p:blipFill>
        <p:spPr>
          <a:xfrm>
            <a:off x="4399115" y="1606239"/>
            <a:ext cx="3232608" cy="1717161"/>
          </a:xfrm>
          <a:prstGeom prst="rect">
            <a:avLst/>
          </a:prstGeom>
          <a:ln>
            <a:solidFill>
              <a:schemeClr val="bg1">
                <a:lumMod val="75000"/>
              </a:schemeClr>
            </a:solidFill>
          </a:ln>
        </p:spPr>
      </p:pic>
      <p:pic>
        <p:nvPicPr>
          <p:cNvPr id="8" name="Picture 7">
            <a:extLst>
              <a:ext uri="{FF2B5EF4-FFF2-40B4-BE49-F238E27FC236}">
                <a16:creationId xmlns:a16="http://schemas.microsoft.com/office/drawing/2014/main" id="{5987FB1F-647F-8245-9300-85C581A8D3A1}"/>
              </a:ext>
            </a:extLst>
          </p:cNvPr>
          <p:cNvPicPr>
            <a:picLocks noChangeAspect="1"/>
          </p:cNvPicPr>
          <p:nvPr/>
        </p:nvPicPr>
        <p:blipFill rotWithShape="1">
          <a:blip r:embed="rId5"/>
          <a:srcRect r="28702"/>
          <a:stretch/>
        </p:blipFill>
        <p:spPr>
          <a:xfrm>
            <a:off x="5512381" y="3808316"/>
            <a:ext cx="3232608" cy="1854200"/>
          </a:xfrm>
          <a:prstGeom prst="rect">
            <a:avLst/>
          </a:prstGeom>
          <a:ln>
            <a:solidFill>
              <a:schemeClr val="bg1">
                <a:lumMod val="75000"/>
              </a:schemeClr>
            </a:solidFill>
          </a:ln>
        </p:spPr>
      </p:pic>
      <p:sp>
        <p:nvSpPr>
          <p:cNvPr id="11" name="TextBox 10">
            <a:extLst>
              <a:ext uri="{FF2B5EF4-FFF2-40B4-BE49-F238E27FC236}">
                <a16:creationId xmlns:a16="http://schemas.microsoft.com/office/drawing/2014/main" id="{CD757C32-68C6-B542-86B8-D0D88566CAF7}"/>
              </a:ext>
            </a:extLst>
          </p:cNvPr>
          <p:cNvSpPr txBox="1"/>
          <p:nvPr/>
        </p:nvSpPr>
        <p:spPr>
          <a:xfrm rot="20473446">
            <a:off x="1393726" y="2408965"/>
            <a:ext cx="6799366" cy="2217082"/>
          </a:xfrm>
          <a:prstGeom prst="rect">
            <a:avLst/>
          </a:prstGeom>
          <a:solidFill>
            <a:schemeClr val="bg1"/>
          </a:solidFill>
          <a:ln>
            <a:solidFill>
              <a:srgbClr val="FF0000"/>
            </a:solidFill>
          </a:ln>
        </p:spPr>
        <p:txBody>
          <a:bodyPr wrap="square" rtlCol="0">
            <a:spAutoFit/>
          </a:bodyPr>
          <a:lstStyle/>
          <a:p>
            <a:pPr algn="ctr">
              <a:lnSpc>
                <a:spcPct val="150000"/>
              </a:lnSpc>
            </a:pPr>
            <a:r>
              <a:rPr lang="en-US" sz="3200" dirty="0">
                <a:solidFill>
                  <a:srgbClr val="FF0000"/>
                </a:solidFill>
                <a:latin typeface="Arial" panose="020B0604020202020204" pitchFamily="34" charset="0"/>
                <a:cs typeface="Arial" panose="020B0604020202020204" pitchFamily="34" charset="0"/>
              </a:rPr>
              <a:t>Using the web interface, choose</a:t>
            </a:r>
          </a:p>
          <a:p>
            <a:pPr marL="457200" indent="-457200" algn="ctr">
              <a:lnSpc>
                <a:spcPct val="150000"/>
              </a:lnSpc>
              <a:buFont typeface="Arial" panose="020B0604020202020204" pitchFamily="34" charset="0"/>
              <a:buChar char="•"/>
            </a:pPr>
            <a:r>
              <a:rPr lang="en-US" sz="3200" dirty="0">
                <a:solidFill>
                  <a:srgbClr val="FF0000"/>
                </a:solidFill>
                <a:latin typeface="Arial" panose="020B0604020202020204" pitchFamily="34" charset="0"/>
                <a:cs typeface="Arial" panose="020B0604020202020204" pitchFamily="34" charset="0"/>
              </a:rPr>
              <a:t>Batch search or</a:t>
            </a:r>
          </a:p>
          <a:p>
            <a:pPr marL="457200" indent="-457200" algn="ctr">
              <a:lnSpc>
                <a:spcPct val="150000"/>
              </a:lnSpc>
              <a:buFont typeface="Arial" panose="020B0604020202020204" pitchFamily="34" charset="0"/>
              <a:buChar char="•"/>
            </a:pPr>
            <a:r>
              <a:rPr lang="en-US" sz="3200" dirty="0">
                <a:solidFill>
                  <a:srgbClr val="FF0000"/>
                </a:solidFill>
                <a:latin typeface="Arial" panose="020B0604020202020204" pitchFamily="34" charset="0"/>
                <a:cs typeface="Arial" panose="020B0604020202020204" pitchFamily="34" charset="0"/>
              </a:rPr>
              <a:t>”Your target list” filtering</a:t>
            </a:r>
          </a:p>
        </p:txBody>
      </p:sp>
    </p:spTree>
    <p:extLst>
      <p:ext uri="{BB962C8B-B14F-4D97-AF65-F5344CB8AC3E}">
        <p14:creationId xmlns:p14="http://schemas.microsoft.com/office/powerpoint/2010/main" val="68516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p:nvPr/>
        </p:nvSpPr>
        <p:spPr>
          <a:xfrm>
            <a:off x="149411" y="-289401"/>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48" name="Google Shape;448;p62"/>
          <p:cNvSpPr txBox="1"/>
          <p:nvPr/>
        </p:nvSpPr>
        <p:spPr>
          <a:xfrm>
            <a:off x="133700" y="86919"/>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Batch search</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pic>
        <p:nvPicPr>
          <p:cNvPr id="4" name="Picture 3">
            <a:extLst>
              <a:ext uri="{FF2B5EF4-FFF2-40B4-BE49-F238E27FC236}">
                <a16:creationId xmlns:a16="http://schemas.microsoft.com/office/drawing/2014/main" id="{AE397D96-FDA1-B64D-B7A9-1AEE51DD4E47}"/>
              </a:ext>
            </a:extLst>
          </p:cNvPr>
          <p:cNvPicPr>
            <a:picLocks noChangeAspect="1"/>
          </p:cNvPicPr>
          <p:nvPr/>
        </p:nvPicPr>
        <p:blipFill>
          <a:blip r:embed="rId3"/>
          <a:stretch>
            <a:fillRect/>
          </a:stretch>
        </p:blipFill>
        <p:spPr>
          <a:xfrm>
            <a:off x="50594" y="1195872"/>
            <a:ext cx="9041270" cy="4824000"/>
          </a:xfrm>
          <a:prstGeom prst="rect">
            <a:avLst/>
          </a:prstGeom>
          <a:ln>
            <a:solidFill>
              <a:schemeClr val="bg1">
                <a:lumMod val="75000"/>
              </a:schemeClr>
            </a:solidFill>
          </a:ln>
        </p:spPr>
      </p:pic>
      <p:sp>
        <p:nvSpPr>
          <p:cNvPr id="2" name="Rectangle 1">
            <a:extLst>
              <a:ext uri="{FF2B5EF4-FFF2-40B4-BE49-F238E27FC236}">
                <a16:creationId xmlns:a16="http://schemas.microsoft.com/office/drawing/2014/main" id="{FC908FF3-16BC-EE41-901E-801C69F87DEC}"/>
              </a:ext>
            </a:extLst>
          </p:cNvPr>
          <p:cNvSpPr/>
          <p:nvPr/>
        </p:nvSpPr>
        <p:spPr>
          <a:xfrm>
            <a:off x="2170572" y="6362145"/>
            <a:ext cx="4801314" cy="369332"/>
          </a:xfrm>
          <a:prstGeom prst="rect">
            <a:avLst/>
          </a:prstGeom>
        </p:spPr>
        <p:txBody>
          <a:bodyPr wrap="none">
            <a:spAutoFit/>
          </a:bodyPr>
          <a:lstStyle/>
          <a:p>
            <a:r>
              <a:rPr lang="en-US" sz="1800" dirty="0">
                <a:hlinkClick r:id="rId4"/>
              </a:rPr>
              <a:t>https://www.targetvalidation.org/batch-search</a:t>
            </a:r>
            <a:endParaRPr lang="en-US" sz="1800" dirty="0"/>
          </a:p>
        </p:txBody>
      </p:sp>
    </p:spTree>
    <p:extLst>
      <p:ext uri="{BB962C8B-B14F-4D97-AF65-F5344CB8AC3E}">
        <p14:creationId xmlns:p14="http://schemas.microsoft.com/office/powerpoint/2010/main" val="2218680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79793" y="1618150"/>
            <a:ext cx="4344967" cy="338554"/>
          </a:xfrm>
          <a:prstGeom prst="rect">
            <a:avLst/>
          </a:prstGeom>
        </p:spPr>
        <p:txBody>
          <a:bodyPr wrap="square">
            <a:spAutoFit/>
          </a:bodyPr>
          <a:lstStyle/>
          <a:p>
            <a:r>
              <a:rPr lang="en-US" sz="1600" dirty="0">
                <a:solidFill>
                  <a:srgbClr val="FF0000"/>
                </a:solidFill>
                <a:latin typeface="Arial" panose="020B0604020202020204" pitchFamily="34" charset="0"/>
                <a:cs typeface="Arial" panose="020B0604020202020204" pitchFamily="34" charset="0"/>
              </a:rPr>
              <a:t>https://platform-</a:t>
            </a:r>
            <a:r>
              <a:rPr lang="en-US" sz="1600" dirty="0" err="1">
                <a:solidFill>
                  <a:srgbClr val="FF0000"/>
                </a:solidFill>
                <a:latin typeface="Arial" panose="020B0604020202020204" pitchFamily="34" charset="0"/>
                <a:cs typeface="Arial" panose="020B0604020202020204" pitchFamily="34" charset="0"/>
              </a:rPr>
              <a:t>api.opentargets.io</a:t>
            </a:r>
            <a:r>
              <a:rPr lang="en-US" sz="1600" dirty="0">
                <a:solidFill>
                  <a:srgbClr val="FF0000"/>
                </a:solidFill>
                <a:latin typeface="Arial" panose="020B0604020202020204" pitchFamily="34" charset="0"/>
                <a:cs typeface="Arial" panose="020B0604020202020204" pitchFamily="34" charset="0"/>
              </a:rPr>
              <a:t>/v3/platform/</a:t>
            </a:r>
          </a:p>
        </p:txBody>
      </p:sp>
      <p:sp>
        <p:nvSpPr>
          <p:cNvPr id="2" name="Rectangle 1"/>
          <p:cNvSpPr/>
          <p:nvPr/>
        </p:nvSpPr>
        <p:spPr>
          <a:xfrm>
            <a:off x="1979793" y="2092512"/>
            <a:ext cx="2246128" cy="338554"/>
          </a:xfrm>
          <a:prstGeom prst="rect">
            <a:avLst/>
          </a:prstGeom>
        </p:spPr>
        <p:txBody>
          <a:bodyPr wrap="none">
            <a:spAutoFit/>
          </a:bodyPr>
          <a:lstStyle/>
          <a:p>
            <a:r>
              <a:rPr lang="en-US" sz="1600" dirty="0">
                <a:solidFill>
                  <a:srgbClr val="0000FF"/>
                </a:solidFill>
                <a:latin typeface="Arial" panose="020B0604020202020204" pitchFamily="34" charset="0"/>
                <a:cs typeface="Arial" panose="020B0604020202020204" pitchFamily="34" charset="0"/>
              </a:rPr>
              <a:t>public/association/filter</a:t>
            </a:r>
          </a:p>
        </p:txBody>
      </p:sp>
      <p:sp>
        <p:nvSpPr>
          <p:cNvPr id="3" name="Rectangle 2"/>
          <p:cNvSpPr/>
          <p:nvPr/>
        </p:nvSpPr>
        <p:spPr>
          <a:xfrm>
            <a:off x="1979793" y="2619135"/>
            <a:ext cx="7038126" cy="338554"/>
          </a:xfrm>
          <a:prstGeom prst="rect">
            <a:avLst/>
          </a:prstGeom>
        </p:spPr>
        <p:txBody>
          <a:bodyPr wrap="square">
            <a:spAutoFit/>
          </a:bodyPr>
          <a:lstStyle/>
          <a:p>
            <a:r>
              <a:rPr lang="en-US" sz="1600" dirty="0">
                <a:solidFill>
                  <a:srgbClr val="008000"/>
                </a:solidFill>
                <a:latin typeface="Arial" panose="020B0604020202020204" pitchFamily="34" charset="0"/>
                <a:cs typeface="Arial" panose="020B0604020202020204" pitchFamily="34" charset="0"/>
              </a:rPr>
              <a:t>?target=ENSG00000163914&amp;size=10000&amp;fields=</a:t>
            </a:r>
            <a:r>
              <a:rPr lang="en-US" sz="1600" dirty="0" err="1">
                <a:solidFill>
                  <a:srgbClr val="008000"/>
                </a:solidFill>
                <a:latin typeface="Arial" panose="020B0604020202020204" pitchFamily="34" charset="0"/>
                <a:cs typeface="Arial" panose="020B0604020202020204" pitchFamily="34" charset="0"/>
              </a:rPr>
              <a:t>target.id&amp;fields</a:t>
            </a:r>
            <a:r>
              <a:rPr lang="en-US" sz="1600" dirty="0">
                <a:solidFill>
                  <a:srgbClr val="008000"/>
                </a:solidFill>
                <a:latin typeface="Arial" panose="020B0604020202020204" pitchFamily="34" charset="0"/>
                <a:cs typeface="Arial" panose="020B0604020202020204" pitchFamily="34" charset="0"/>
              </a:rPr>
              <a:t>=</a:t>
            </a:r>
            <a:r>
              <a:rPr lang="en-US" sz="1600" dirty="0" err="1">
                <a:solidFill>
                  <a:srgbClr val="008000"/>
                </a:solidFill>
                <a:latin typeface="Arial" panose="020B0604020202020204" pitchFamily="34" charset="0"/>
                <a:cs typeface="Arial" panose="020B0604020202020204" pitchFamily="34" charset="0"/>
              </a:rPr>
              <a:t>disease.id</a:t>
            </a:r>
            <a:endParaRPr lang="en-US" sz="1600" dirty="0">
              <a:solidFill>
                <a:srgbClr val="008000"/>
              </a:solidFill>
              <a:latin typeface="Arial" panose="020B0604020202020204" pitchFamily="34" charset="0"/>
              <a:cs typeface="Arial" panose="020B0604020202020204" pitchFamily="34" charset="0"/>
            </a:endParaRPr>
          </a:p>
        </p:txBody>
      </p:sp>
      <p:sp>
        <p:nvSpPr>
          <p:cNvPr id="10" name="TextBox 9"/>
          <p:cNvSpPr txBox="1"/>
          <p:nvPr/>
        </p:nvSpPr>
        <p:spPr>
          <a:xfrm>
            <a:off x="224790" y="1556609"/>
            <a:ext cx="1755003" cy="461637"/>
          </a:xfrm>
          <a:prstGeom prst="rect">
            <a:avLst/>
          </a:prstGeom>
          <a:noFill/>
        </p:spPr>
        <p:txBody>
          <a:bodyPr wrap="square" lIns="91413" tIns="45706" rIns="91413" bIns="45706" rtlCol="0">
            <a:spAutoFit/>
          </a:bodyPr>
          <a:lstStyle/>
          <a:p>
            <a:pPr algn="ctr"/>
            <a:r>
              <a:rPr lang="en-GB" sz="2400" dirty="0">
                <a:solidFill>
                  <a:srgbClr val="FF0000"/>
                </a:solidFill>
                <a:latin typeface="Arial" panose="020B0604020202020204" pitchFamily="34" charset="0"/>
                <a:cs typeface="Arial" panose="020B0604020202020204" pitchFamily="34" charset="0"/>
              </a:rPr>
              <a:t>Server</a:t>
            </a:r>
          </a:p>
        </p:txBody>
      </p:sp>
      <p:sp>
        <p:nvSpPr>
          <p:cNvPr id="11" name="TextBox 10"/>
          <p:cNvSpPr txBox="1"/>
          <p:nvPr/>
        </p:nvSpPr>
        <p:spPr>
          <a:xfrm>
            <a:off x="0" y="2030971"/>
            <a:ext cx="2204582" cy="461637"/>
          </a:xfrm>
          <a:prstGeom prst="rect">
            <a:avLst/>
          </a:prstGeom>
          <a:noFill/>
        </p:spPr>
        <p:txBody>
          <a:bodyPr wrap="square" lIns="91413" tIns="45706" rIns="91413" bIns="45706" rtlCol="0">
            <a:spAutoFit/>
          </a:bodyPr>
          <a:lstStyle/>
          <a:p>
            <a:pPr algn="ctr"/>
            <a:r>
              <a:rPr lang="en-GB" sz="2400" dirty="0">
                <a:solidFill>
                  <a:srgbClr val="0000FF"/>
                </a:solidFill>
                <a:latin typeface="Arial" panose="020B0604020202020204" pitchFamily="34" charset="0"/>
                <a:cs typeface="Arial" panose="020B0604020202020204" pitchFamily="34" charset="0"/>
              </a:rPr>
              <a:t>Endpoint</a:t>
            </a:r>
          </a:p>
        </p:txBody>
      </p:sp>
      <p:sp>
        <p:nvSpPr>
          <p:cNvPr id="13" name="TextBox 12"/>
          <p:cNvSpPr txBox="1"/>
          <p:nvPr/>
        </p:nvSpPr>
        <p:spPr>
          <a:xfrm>
            <a:off x="85938" y="2557594"/>
            <a:ext cx="2032707" cy="461637"/>
          </a:xfrm>
          <a:prstGeom prst="rect">
            <a:avLst/>
          </a:prstGeom>
          <a:noFill/>
        </p:spPr>
        <p:txBody>
          <a:bodyPr wrap="square" lIns="91413" tIns="45706" rIns="91413" bIns="45706" rtlCol="0">
            <a:spAutoFit/>
          </a:bodyPr>
          <a:lstStyle/>
          <a:p>
            <a:pPr algn="ctr"/>
            <a:r>
              <a:rPr lang="en-GB" sz="2400" dirty="0">
                <a:solidFill>
                  <a:srgbClr val="008000"/>
                </a:solidFill>
                <a:latin typeface="Arial" panose="020B0604020202020204" pitchFamily="34" charset="0"/>
                <a:cs typeface="Arial" panose="020B0604020202020204" pitchFamily="34" charset="0"/>
              </a:rPr>
              <a:t>Parameters</a:t>
            </a:r>
          </a:p>
        </p:txBody>
      </p:sp>
      <p:sp>
        <p:nvSpPr>
          <p:cNvPr id="15" name="Title 8"/>
          <p:cNvSpPr txBox="1">
            <a:spLocks/>
          </p:cNvSpPr>
          <p:nvPr/>
        </p:nvSpPr>
        <p:spPr>
          <a:xfrm>
            <a:off x="-10404" y="386213"/>
            <a:ext cx="9154404"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latin typeface="Arial" panose="020B0604020202020204" pitchFamily="34" charset="0"/>
                <a:ea typeface="Calibri"/>
                <a:cs typeface="Arial" panose="020B0604020202020204" pitchFamily="34" charset="0"/>
                <a:sym typeface="Calibri"/>
              </a:rPr>
              <a:t>Open Targets Platform REST API*</a:t>
            </a:r>
          </a:p>
        </p:txBody>
      </p:sp>
      <p:sp>
        <p:nvSpPr>
          <p:cNvPr id="16" name="Rectangle 15"/>
          <p:cNvSpPr/>
          <p:nvPr/>
        </p:nvSpPr>
        <p:spPr>
          <a:xfrm>
            <a:off x="759606" y="5712750"/>
            <a:ext cx="5096267" cy="369332"/>
          </a:xfrm>
          <a:prstGeom prst="rect">
            <a:avLst/>
          </a:prstGeom>
        </p:spPr>
        <p:txBody>
          <a:bodyPr wrap="none">
            <a:spAutoFit/>
          </a:bodyPr>
          <a:lstStyle/>
          <a:p>
            <a:r>
              <a:rPr lang="en-GB" sz="1800" u="sng" dirty="0">
                <a:solidFill>
                  <a:srgbClr val="00B0F0"/>
                </a:solidFill>
                <a:latin typeface="Arial" panose="020B0604020202020204" pitchFamily="34" charset="0"/>
                <a:cs typeface="Arial" panose="020B0604020202020204" pitchFamily="34" charset="0"/>
                <a:hlinkClick r:id="rId3"/>
              </a:rPr>
              <a:t>https://docs.targetvalidation.org/tutorials/rest-api</a:t>
            </a:r>
            <a:endParaRPr lang="en-GB" sz="1800" u="sng" dirty="0">
              <a:solidFill>
                <a:srgbClr val="00B0F0"/>
              </a:solidFill>
              <a:latin typeface="Arial" panose="020B0604020202020204" pitchFamily="34" charset="0"/>
              <a:cs typeface="Arial" panose="020B0604020202020204" pitchFamily="34" charset="0"/>
            </a:endParaRPr>
          </a:p>
        </p:txBody>
      </p:sp>
      <p:pic>
        <p:nvPicPr>
          <p:cNvPr id="14" name="Google Shape;224;p47" descr="chrome.jpeg">
            <a:extLst>
              <a:ext uri="{FF2B5EF4-FFF2-40B4-BE49-F238E27FC236}">
                <a16:creationId xmlns:a16="http://schemas.microsoft.com/office/drawing/2014/main" id="{3AFAE069-C949-5344-BBBF-083E5BB620D4}"/>
              </a:ext>
            </a:extLst>
          </p:cNvPr>
          <p:cNvPicPr preferRelativeResize="0">
            <a:picLocks noChangeAspect="1"/>
          </p:cNvPicPr>
          <p:nvPr/>
        </p:nvPicPr>
        <p:blipFill rotWithShape="1">
          <a:blip r:embed="rId4">
            <a:alphaModFix/>
          </a:blip>
          <a:srcRect l="10248" t="9845" r="9893" b="9581"/>
          <a:stretch/>
        </p:blipFill>
        <p:spPr>
          <a:xfrm>
            <a:off x="563939" y="4159974"/>
            <a:ext cx="642246" cy="648000"/>
          </a:xfrm>
          <a:prstGeom prst="rect">
            <a:avLst/>
          </a:prstGeom>
          <a:noFill/>
          <a:ln>
            <a:noFill/>
          </a:ln>
        </p:spPr>
      </p:pic>
      <p:pic>
        <p:nvPicPr>
          <p:cNvPr id="5" name="Picture 4">
            <a:extLst>
              <a:ext uri="{FF2B5EF4-FFF2-40B4-BE49-F238E27FC236}">
                <a16:creationId xmlns:a16="http://schemas.microsoft.com/office/drawing/2014/main" id="{F0DEBDD2-807F-8C41-945F-7C9E5CDA7B00}"/>
              </a:ext>
            </a:extLst>
          </p:cNvPr>
          <p:cNvPicPr>
            <a:picLocks noChangeAspect="1"/>
          </p:cNvPicPr>
          <p:nvPr/>
        </p:nvPicPr>
        <p:blipFill>
          <a:blip r:embed="rId5"/>
          <a:stretch>
            <a:fillRect/>
          </a:stretch>
        </p:blipFill>
        <p:spPr>
          <a:xfrm>
            <a:off x="1336723" y="4159974"/>
            <a:ext cx="651256" cy="648000"/>
          </a:xfrm>
          <a:prstGeom prst="rect">
            <a:avLst/>
          </a:prstGeom>
        </p:spPr>
      </p:pic>
      <p:pic>
        <p:nvPicPr>
          <p:cNvPr id="8" name="Picture 7">
            <a:extLst>
              <a:ext uri="{FF2B5EF4-FFF2-40B4-BE49-F238E27FC236}">
                <a16:creationId xmlns:a16="http://schemas.microsoft.com/office/drawing/2014/main" id="{79F80393-E952-1B4F-A6E9-128181192CC3}"/>
              </a:ext>
            </a:extLst>
          </p:cNvPr>
          <p:cNvPicPr>
            <a:picLocks noChangeAspect="1"/>
          </p:cNvPicPr>
          <p:nvPr/>
        </p:nvPicPr>
        <p:blipFill>
          <a:blip r:embed="rId6"/>
          <a:stretch>
            <a:fillRect/>
          </a:stretch>
        </p:blipFill>
        <p:spPr>
          <a:xfrm>
            <a:off x="2118645" y="4159974"/>
            <a:ext cx="625263" cy="648000"/>
          </a:xfrm>
          <a:prstGeom prst="rect">
            <a:avLst/>
          </a:prstGeom>
        </p:spPr>
      </p:pic>
      <p:pic>
        <p:nvPicPr>
          <p:cNvPr id="17" name="Picture 16">
            <a:extLst>
              <a:ext uri="{FF2B5EF4-FFF2-40B4-BE49-F238E27FC236}">
                <a16:creationId xmlns:a16="http://schemas.microsoft.com/office/drawing/2014/main" id="{8487B69B-4B91-C242-8FA5-7B2EA47322BD}"/>
              </a:ext>
            </a:extLst>
          </p:cNvPr>
          <p:cNvPicPr>
            <a:picLocks noChangeAspect="1"/>
          </p:cNvPicPr>
          <p:nvPr/>
        </p:nvPicPr>
        <p:blipFill>
          <a:blip r:embed="rId7"/>
          <a:stretch>
            <a:fillRect/>
          </a:stretch>
        </p:blipFill>
        <p:spPr>
          <a:xfrm>
            <a:off x="4132084" y="4137726"/>
            <a:ext cx="684000" cy="684000"/>
          </a:xfrm>
          <a:prstGeom prst="rect">
            <a:avLst/>
          </a:prstGeom>
        </p:spPr>
      </p:pic>
      <p:sp>
        <p:nvSpPr>
          <p:cNvPr id="18" name="Rectangle 3">
            <a:extLst>
              <a:ext uri="{FF2B5EF4-FFF2-40B4-BE49-F238E27FC236}">
                <a16:creationId xmlns:a16="http://schemas.microsoft.com/office/drawing/2014/main" id="{6945B3A3-1A37-C841-994A-0FD3D63C8F27}"/>
              </a:ext>
            </a:extLst>
          </p:cNvPr>
          <p:cNvSpPr txBox="1">
            <a:spLocks noChangeArrowheads="1"/>
          </p:cNvSpPr>
          <p:nvPr/>
        </p:nvSpPr>
        <p:spPr bwMode="auto">
          <a:xfrm>
            <a:off x="5786977" y="4067121"/>
            <a:ext cx="2920923" cy="1286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40050" lvl="1" indent="0" algn="ctr" eaLnBrk="1" hangingPunct="1">
              <a:spcAft>
                <a:spcPts val="1800"/>
              </a:spcAft>
              <a:buClrTx/>
              <a:buNone/>
            </a:pPr>
            <a:r>
              <a:rPr lang="en-US" sz="2600" b="0" dirty="0">
                <a:solidFill>
                  <a:srgbClr val="4F81BD"/>
                </a:solidFill>
                <a:latin typeface="Arial" panose="020B0604020202020204" pitchFamily="34" charset="0"/>
                <a:cs typeface="Arial" panose="020B0604020202020204" pitchFamily="34" charset="0"/>
              </a:rPr>
              <a:t>Open Targets </a:t>
            </a:r>
            <a:r>
              <a:rPr lang="en-US" sz="2600" dirty="0">
                <a:solidFill>
                  <a:srgbClr val="4F81BD"/>
                </a:solidFill>
                <a:latin typeface="Arial" panose="020B0604020202020204" pitchFamily="34" charset="0"/>
                <a:cs typeface="Arial" panose="020B0604020202020204" pitchFamily="34" charset="0"/>
              </a:rPr>
              <a:t>Python client **</a:t>
            </a:r>
            <a:endParaRPr lang="en-US" sz="2600" b="0" dirty="0">
              <a:solidFill>
                <a:srgbClr val="4F81BD"/>
              </a:solidFill>
              <a:latin typeface="Arial" panose="020B0604020202020204" pitchFamily="34" charset="0"/>
              <a:cs typeface="Arial" panose="020B0604020202020204" pitchFamily="34" charset="0"/>
            </a:endParaRPr>
          </a:p>
          <a:p>
            <a:pPr marL="40050" lvl="1" indent="-457200" algn="ctr" eaLnBrk="1" hangingPunct="1">
              <a:spcAft>
                <a:spcPts val="1800"/>
              </a:spcAft>
              <a:buClrTx/>
            </a:pPr>
            <a:endParaRPr lang="en-US" sz="2600" b="0" dirty="0">
              <a:latin typeface="Arial" panose="020B0604020202020204" pitchFamily="34" charset="0"/>
              <a:cs typeface="Arial" panose="020B0604020202020204" pitchFamily="34" charset="0"/>
            </a:endParaRPr>
          </a:p>
        </p:txBody>
      </p:sp>
      <p:sp>
        <p:nvSpPr>
          <p:cNvPr id="19" name="Title 8">
            <a:extLst>
              <a:ext uri="{FF2B5EF4-FFF2-40B4-BE49-F238E27FC236}">
                <a16:creationId xmlns:a16="http://schemas.microsoft.com/office/drawing/2014/main" id="{CD54C5AC-3EFF-6D45-805C-DE3D7A46BBE2}"/>
              </a:ext>
            </a:extLst>
          </p:cNvPr>
          <p:cNvSpPr txBox="1">
            <a:spLocks/>
          </p:cNvSpPr>
          <p:nvPr/>
        </p:nvSpPr>
        <p:spPr>
          <a:xfrm>
            <a:off x="235336" y="5627489"/>
            <a:ext cx="439735" cy="539854"/>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latin typeface="Arial" panose="020B0604020202020204" pitchFamily="34" charset="0"/>
                <a:ea typeface="Calibri"/>
                <a:cs typeface="Arial" panose="020B0604020202020204" pitchFamily="34" charset="0"/>
                <a:sym typeface="Calibri"/>
              </a:rPr>
              <a:t>*</a:t>
            </a:r>
          </a:p>
        </p:txBody>
      </p:sp>
      <p:sp>
        <p:nvSpPr>
          <p:cNvPr id="20" name="Title 8">
            <a:extLst>
              <a:ext uri="{FF2B5EF4-FFF2-40B4-BE49-F238E27FC236}">
                <a16:creationId xmlns:a16="http://schemas.microsoft.com/office/drawing/2014/main" id="{CEA018B7-9FE7-264A-9323-FD2EA8CCD10B}"/>
              </a:ext>
            </a:extLst>
          </p:cNvPr>
          <p:cNvSpPr txBox="1">
            <a:spLocks/>
          </p:cNvSpPr>
          <p:nvPr/>
        </p:nvSpPr>
        <p:spPr>
          <a:xfrm>
            <a:off x="-46812" y="6117602"/>
            <a:ext cx="1004030" cy="61158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latin typeface="Arial" panose="020B0604020202020204" pitchFamily="34" charset="0"/>
                <a:ea typeface="Calibri"/>
                <a:cs typeface="Arial" panose="020B0604020202020204" pitchFamily="34" charset="0"/>
                <a:sym typeface="Calibri"/>
              </a:rPr>
              <a:t>**</a:t>
            </a:r>
          </a:p>
        </p:txBody>
      </p:sp>
      <p:sp>
        <p:nvSpPr>
          <p:cNvPr id="21" name="Rectangle 20">
            <a:extLst>
              <a:ext uri="{FF2B5EF4-FFF2-40B4-BE49-F238E27FC236}">
                <a16:creationId xmlns:a16="http://schemas.microsoft.com/office/drawing/2014/main" id="{6E88F056-A367-9C4B-B938-DC2285018DA7}"/>
              </a:ext>
            </a:extLst>
          </p:cNvPr>
          <p:cNvSpPr/>
          <p:nvPr/>
        </p:nvSpPr>
        <p:spPr>
          <a:xfrm>
            <a:off x="759606" y="6238727"/>
            <a:ext cx="5634876" cy="369332"/>
          </a:xfrm>
          <a:prstGeom prst="rect">
            <a:avLst/>
          </a:prstGeom>
        </p:spPr>
        <p:txBody>
          <a:bodyPr wrap="none">
            <a:spAutoFit/>
          </a:bodyPr>
          <a:lstStyle/>
          <a:p>
            <a:r>
              <a:rPr lang="en-US" sz="1800" dirty="0">
                <a:solidFill>
                  <a:srgbClr val="00B0F0"/>
                </a:solidFill>
                <a:latin typeface="Arial" panose="020B0604020202020204" pitchFamily="34" charset="0"/>
                <a:cs typeface="Arial" panose="020B0604020202020204" pitchFamily="34" charset="0"/>
                <a:hlinkClick r:id="rId8"/>
              </a:rPr>
              <a:t>https://</a:t>
            </a:r>
            <a:r>
              <a:rPr lang="en-US" sz="1800" dirty="0" err="1">
                <a:solidFill>
                  <a:srgbClr val="00B0F0"/>
                </a:solidFill>
                <a:latin typeface="Arial" panose="020B0604020202020204" pitchFamily="34" charset="0"/>
                <a:cs typeface="Arial" panose="020B0604020202020204" pitchFamily="34" charset="0"/>
                <a:hlinkClick r:id="rId8"/>
              </a:rPr>
              <a:t>docs.targetvalidation.org</a:t>
            </a:r>
            <a:r>
              <a:rPr lang="en-US" sz="1800" dirty="0">
                <a:solidFill>
                  <a:srgbClr val="00B0F0"/>
                </a:solidFill>
                <a:latin typeface="Arial" panose="020B0604020202020204" pitchFamily="34" charset="0"/>
                <a:cs typeface="Arial" panose="020B0604020202020204" pitchFamily="34" charset="0"/>
                <a:hlinkClick r:id="rId8"/>
              </a:rPr>
              <a:t>/tutorials/python-client</a:t>
            </a:r>
            <a:endParaRPr lang="en-US" sz="18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9748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763" y="47860"/>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latin typeface="Arial" panose="020B0604020202020204" pitchFamily="34" charset="0"/>
                <a:cs typeface="Arial" panose="020B0604020202020204" pitchFamily="34" charset="0"/>
              </a:rPr>
              <a:t>REST API</a:t>
            </a:r>
          </a:p>
        </p:txBody>
      </p:sp>
      <p:sp>
        <p:nvSpPr>
          <p:cNvPr id="2" name="Rectangle 1"/>
          <p:cNvSpPr/>
          <p:nvPr/>
        </p:nvSpPr>
        <p:spPr>
          <a:xfrm>
            <a:off x="2927960" y="6348957"/>
            <a:ext cx="3288080" cy="646331"/>
          </a:xfrm>
          <a:prstGeom prst="rect">
            <a:avLst/>
          </a:prstGeom>
        </p:spPr>
        <p:txBody>
          <a:bodyPr wrap="none">
            <a:spAutoFit/>
          </a:bodyPr>
          <a:lstStyle/>
          <a:p>
            <a:r>
              <a:rPr lang="en-US" sz="1800" dirty="0">
                <a:latin typeface="Arial" panose="020B0604020202020204" pitchFamily="34" charset="0"/>
                <a:cs typeface="Arial" panose="020B0604020202020204" pitchFamily="34" charset="0"/>
                <a:hlinkClick r:id="rId3"/>
              </a:rPr>
              <a:t>https://youtu.be/KQbfhwpeEvc</a:t>
            </a: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pic>
        <p:nvPicPr>
          <p:cNvPr id="4" name="Picture 3" descr="Screen Shot 2018-06-06 at 12.44.16.png"/>
          <p:cNvPicPr>
            <a:picLocks noChangeAspect="1"/>
          </p:cNvPicPr>
          <p:nvPr/>
        </p:nvPicPr>
        <p:blipFill rotWithShape="1">
          <a:blip r:embed="rId4">
            <a:extLst>
              <a:ext uri="{28A0092B-C50C-407E-A947-70E740481C1C}">
                <a14:useLocalDpi xmlns:a14="http://schemas.microsoft.com/office/drawing/2010/main" val="0"/>
              </a:ext>
            </a:extLst>
          </a:blip>
          <a:srcRect b="9192"/>
          <a:stretch/>
        </p:blipFill>
        <p:spPr>
          <a:xfrm>
            <a:off x="704966" y="996377"/>
            <a:ext cx="7734068" cy="5183997"/>
          </a:xfrm>
          <a:prstGeom prst="rect">
            <a:avLst/>
          </a:prstGeom>
          <a:ln>
            <a:solidFill>
              <a:schemeClr val="bg1">
                <a:lumMod val="75000"/>
              </a:schemeClr>
            </a:solidFill>
          </a:ln>
        </p:spPr>
      </p:pic>
    </p:spTree>
    <p:extLst>
      <p:ext uri="{BB962C8B-B14F-4D97-AF65-F5344CB8AC3E}">
        <p14:creationId xmlns:p14="http://schemas.microsoft.com/office/powerpoint/2010/main" val="2685319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latin typeface="Arial" panose="020B0604020202020204" pitchFamily="34" charset="0"/>
              <a:ea typeface="Calibri"/>
              <a:cs typeface="Arial" panose="020B0604020202020204" pitchFamily="34" charset="0"/>
              <a:sym typeface="Calibri"/>
            </a:endParaRPr>
          </a:p>
        </p:txBody>
      </p:sp>
      <p:sp>
        <p:nvSpPr>
          <p:cNvPr id="3" name="Content Placeholder 5"/>
          <p:cNvSpPr txBox="1">
            <a:spLocks/>
          </p:cNvSpPr>
          <p:nvPr/>
        </p:nvSpPr>
        <p:spPr>
          <a:xfrm>
            <a:off x="0" y="2053110"/>
            <a:ext cx="9143999" cy="722747"/>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4000" dirty="0">
                <a:solidFill>
                  <a:srgbClr val="0091EB"/>
                </a:solidFill>
                <a:latin typeface="Arial" panose="020B0604020202020204" pitchFamily="34" charset="0"/>
                <a:cs typeface="Arial" panose="020B0604020202020204" pitchFamily="34" charset="0"/>
              </a:rPr>
              <a:t>Extra hands-on exercises </a:t>
            </a:r>
          </a:p>
          <a:p>
            <a:pPr marL="0" indent="0" algn="ctr">
              <a:spcBef>
                <a:spcPts val="0"/>
              </a:spcBef>
              <a:buNone/>
            </a:pPr>
            <a:r>
              <a:rPr lang="en-US" sz="4000" dirty="0">
                <a:solidFill>
                  <a:srgbClr val="0091EB"/>
                </a:solidFill>
                <a:latin typeface="Arial" panose="020B0604020202020204" pitchFamily="34" charset="0"/>
                <a:cs typeface="Arial" panose="020B0604020202020204" pitchFamily="34" charset="0"/>
              </a:rPr>
              <a:t>E1-E3</a:t>
            </a:r>
          </a:p>
          <a:p>
            <a:pPr marL="0" indent="0" algn="ctr">
              <a:spcBef>
                <a:spcPts val="0"/>
              </a:spcBef>
              <a:buNone/>
            </a:pPr>
            <a:endParaRPr lang="en-US" sz="4000" dirty="0">
              <a:solidFill>
                <a:srgbClr val="0091EB"/>
              </a:solidFill>
              <a:latin typeface="Arial" panose="020B0604020202020204" pitchFamily="34" charset="0"/>
              <a:cs typeface="Arial" panose="020B0604020202020204" pitchFamily="34" charset="0"/>
            </a:endParaRPr>
          </a:p>
          <a:p>
            <a:pPr marL="0" indent="0" algn="ctr">
              <a:spcBef>
                <a:spcPts val="0"/>
              </a:spcBef>
              <a:buNone/>
            </a:pPr>
            <a:r>
              <a:rPr lang="en-US" dirty="0">
                <a:solidFill>
                  <a:schemeClr val="tx1">
                    <a:lumMod val="50000"/>
                    <a:lumOff val="50000"/>
                  </a:schemeClr>
                </a:solidFill>
                <a:latin typeface="Arial" panose="020B0604020202020204" pitchFamily="34" charset="0"/>
                <a:cs typeface="Arial" panose="020B0604020202020204" pitchFamily="34" charset="0"/>
              </a:rPr>
              <a:t>Pages 30-32 </a:t>
            </a:r>
            <a:endParaRPr lang="en-GB" sz="4000" dirty="0">
              <a:solidFill>
                <a:schemeClr val="tx1">
                  <a:lumMod val="50000"/>
                  <a:lumOff val="50000"/>
                </a:schemeClr>
              </a:solidFill>
              <a:latin typeface="Arial" panose="020B0604020202020204" pitchFamily="34" charset="0"/>
              <a:cs typeface="Arial" panose="020B0604020202020204" pitchFamily="34" charset="0"/>
            </a:endParaRPr>
          </a:p>
          <a:p>
            <a:pPr marL="0" indent="0" algn="ctr">
              <a:spcBef>
                <a:spcPts val="0"/>
              </a:spcBef>
              <a:buFont typeface="Arial"/>
              <a:buNone/>
            </a:pPr>
            <a:endParaRPr lang="en-GB" sz="4000" b="1" u="sng" dirty="0">
              <a:solidFill>
                <a:srgbClr val="0091EB"/>
              </a:solidFill>
              <a:latin typeface="Arial" panose="020B0604020202020204" pitchFamily="34" charset="0"/>
              <a:cs typeface="Arial" panose="020B0604020202020204" pitchFamily="34" charset="0"/>
              <a:hlinkClick r:id="" action="ppaction://noaction"/>
            </a:endParaRPr>
          </a:p>
          <a:p>
            <a:pPr marL="0" indent="0" algn="ctr">
              <a:spcBef>
                <a:spcPts val="0"/>
              </a:spcBef>
              <a:buFont typeface="Arial"/>
              <a:buNone/>
            </a:pPr>
            <a:endParaRPr lang="en-GB" sz="4000" b="1" u="sng" dirty="0">
              <a:solidFill>
                <a:srgbClr val="0091EB"/>
              </a:solidFill>
              <a:latin typeface="Arial" panose="020B0604020202020204" pitchFamily="34" charset="0"/>
              <a:cs typeface="Arial" panose="020B0604020202020204" pitchFamily="34" charset="0"/>
              <a:hlinkClick r:id="" action="ppaction://noaction"/>
            </a:endParaRPr>
          </a:p>
        </p:txBody>
      </p:sp>
    </p:spTree>
    <p:extLst>
      <p:ext uri="{BB962C8B-B14F-4D97-AF65-F5344CB8AC3E}">
        <p14:creationId xmlns:p14="http://schemas.microsoft.com/office/powerpoint/2010/main" val="174963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txBox="1">
            <a:spLocks/>
          </p:cNvSpPr>
          <p:nvPr/>
        </p:nvSpPr>
        <p:spPr>
          <a:xfrm>
            <a:off x="358588" y="3828683"/>
            <a:ext cx="8426824" cy="1198559"/>
          </a:xfrm>
          <a:prstGeom prst="rect">
            <a:avLst/>
          </a:prstGeom>
        </p:spPr>
        <p:txBody>
          <a:bodyPr>
            <a:norm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spcBef>
                <a:spcPts val="0"/>
              </a:spcBef>
              <a:buFont typeface="Arial"/>
              <a:buNone/>
            </a:pPr>
            <a:endParaRPr lang="en-GB" sz="2400" b="1" u="sng" dirty="0">
              <a:solidFill>
                <a:srgbClr val="FF0000"/>
              </a:solidFill>
              <a:latin typeface="Helvetica"/>
              <a:cs typeface="Helvetica"/>
              <a:hlinkClick r:id="rId3"/>
            </a:endParaRPr>
          </a:p>
        </p:txBody>
      </p:sp>
      <p:sp>
        <p:nvSpPr>
          <p:cNvPr id="4" name="Rectangle 3"/>
          <p:cNvSpPr txBox="1">
            <a:spLocks noChangeArrowheads="1"/>
          </p:cNvSpPr>
          <p:nvPr/>
        </p:nvSpPr>
        <p:spPr bwMode="auto">
          <a:xfrm>
            <a:off x="0" y="1372404"/>
            <a:ext cx="9142227" cy="2694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857250" lvl="1" indent="-457200" algn="just" eaLnBrk="1" hangingPunct="1">
              <a:spcAft>
                <a:spcPts val="1800"/>
              </a:spcAft>
              <a:buClrTx/>
            </a:pPr>
            <a:r>
              <a:rPr lang="en-US" sz="2600" b="0" dirty="0">
                <a:solidFill>
                  <a:srgbClr val="4F81BD"/>
                </a:solidFill>
                <a:latin typeface="Arial" panose="020B0604020202020204" pitchFamily="34" charset="0"/>
                <a:cs typeface="Arial" panose="020B0604020202020204" pitchFamily="34" charset="0"/>
              </a:rPr>
              <a:t>Resource of integrated </a:t>
            </a:r>
            <a:r>
              <a:rPr lang="en-US" sz="2600" b="0" dirty="0" err="1">
                <a:solidFill>
                  <a:srgbClr val="4F81BD"/>
                </a:solidFill>
                <a:latin typeface="Arial" panose="020B0604020202020204" pitchFamily="34" charset="0"/>
                <a:cs typeface="Arial" panose="020B0604020202020204" pitchFamily="34" charset="0"/>
              </a:rPr>
              <a:t>multiomic</a:t>
            </a:r>
            <a:r>
              <a:rPr lang="en-US" sz="2600" dirty="0" err="1">
                <a:solidFill>
                  <a:srgbClr val="4F81BD"/>
                </a:solidFill>
                <a:latin typeface="Arial" panose="020B0604020202020204" pitchFamily="34" charset="0"/>
                <a:cs typeface="Arial" panose="020B0604020202020204" pitchFamily="34" charset="0"/>
              </a:rPr>
              <a:t>s</a:t>
            </a:r>
            <a:r>
              <a:rPr lang="en-US" sz="2600" dirty="0">
                <a:solidFill>
                  <a:srgbClr val="4F81BD"/>
                </a:solidFill>
                <a:latin typeface="Arial" panose="020B0604020202020204" pitchFamily="34" charset="0"/>
                <a:cs typeface="Arial" panose="020B0604020202020204" pitchFamily="34" charset="0"/>
              </a:rPr>
              <a:t> data</a:t>
            </a:r>
          </a:p>
          <a:p>
            <a:pPr marL="857250" lvl="1" indent="-457200" algn="just" eaLnBrk="1" hangingPunct="1">
              <a:spcAft>
                <a:spcPts val="1800"/>
              </a:spcAft>
              <a:buClrTx/>
            </a:pPr>
            <a:r>
              <a:rPr lang="en-US" sz="2600" dirty="0">
                <a:solidFill>
                  <a:srgbClr val="4F81BD"/>
                </a:solidFill>
                <a:latin typeface="Arial" panose="020B0604020202020204" pitchFamily="34" charset="0"/>
                <a:cs typeface="Arial" panose="020B0604020202020204" pitchFamily="34" charset="0"/>
              </a:rPr>
              <a:t>Target identification and </a:t>
            </a:r>
            <a:r>
              <a:rPr lang="en-US" sz="2600" dirty="0" err="1">
                <a:solidFill>
                  <a:srgbClr val="4F81BD"/>
                </a:solidFill>
                <a:latin typeface="Arial" panose="020B0604020202020204" pitchFamily="34" charset="0"/>
                <a:cs typeface="Arial" panose="020B0604020202020204" pitchFamily="34" charset="0"/>
              </a:rPr>
              <a:t>prioritisation</a:t>
            </a:r>
            <a:endParaRPr lang="en-US" sz="2600" dirty="0">
              <a:solidFill>
                <a:srgbClr val="4F81BD"/>
              </a:solidFill>
              <a:latin typeface="Arial" panose="020B0604020202020204" pitchFamily="34" charset="0"/>
              <a:cs typeface="Arial" panose="020B0604020202020204" pitchFamily="34" charset="0"/>
            </a:endParaRPr>
          </a:p>
          <a:p>
            <a:pPr marL="857250" lvl="1" indent="-457200" algn="just" eaLnBrk="1" hangingPunct="1">
              <a:spcAft>
                <a:spcPts val="1800"/>
              </a:spcAft>
              <a:buClrTx/>
            </a:pPr>
            <a:r>
              <a:rPr lang="en-US" sz="2600" b="0" dirty="0">
                <a:solidFill>
                  <a:srgbClr val="4F81BD"/>
                </a:solidFill>
                <a:latin typeface="Arial" panose="020B0604020202020204" pitchFamily="34" charset="0"/>
                <a:cs typeface="Arial" panose="020B0604020202020204" pitchFamily="34" charset="0"/>
              </a:rPr>
              <a:t>Graphical web interface</a:t>
            </a:r>
            <a:r>
              <a:rPr lang="en-US" sz="2600" dirty="0">
                <a:solidFill>
                  <a:srgbClr val="4F81BD"/>
                </a:solidFill>
                <a:latin typeface="Arial" panose="020B0604020202020204" pitchFamily="34" charset="0"/>
                <a:cs typeface="Arial" panose="020B0604020202020204" pitchFamily="34" charset="0"/>
              </a:rPr>
              <a:t>: easy to use</a:t>
            </a:r>
          </a:p>
          <a:p>
            <a:pPr marL="857250" lvl="1" indent="-457200" algn="just" eaLnBrk="1" hangingPunct="1">
              <a:spcAft>
                <a:spcPts val="1800"/>
              </a:spcAft>
              <a:buClrTx/>
            </a:pPr>
            <a:r>
              <a:rPr lang="en-US" sz="2600" dirty="0">
                <a:solidFill>
                  <a:srgbClr val="4F81BD"/>
                </a:solidFill>
                <a:latin typeface="Arial" panose="020B0604020202020204" pitchFamily="34" charset="0"/>
                <a:cs typeface="Arial" panose="020B0604020202020204" pitchFamily="34" charset="0"/>
              </a:rPr>
              <a:t>REST-API for larger, more flexible queries</a:t>
            </a:r>
          </a:p>
          <a:p>
            <a:pPr marL="857250" lvl="1" indent="-457200" algn="just" eaLnBrk="1" hangingPunct="1">
              <a:spcAft>
                <a:spcPts val="1800"/>
              </a:spcAft>
              <a:buClrTx/>
            </a:pPr>
            <a:endParaRPr lang="en-US" sz="2600" b="0" dirty="0">
              <a:latin typeface="Arial" panose="020B0604020202020204" pitchFamily="34" charset="0"/>
              <a:cs typeface="Arial" panose="020B0604020202020204" pitchFamily="34" charset="0"/>
            </a:endParaRPr>
          </a:p>
        </p:txBody>
      </p:sp>
      <p:pic>
        <p:nvPicPr>
          <p:cNvPr id="10" name="Picture 9" descr="Screen Shot 2017-06-09 at 11.12.15.png"/>
          <p:cNvPicPr>
            <a:picLocks noChangeAspect="1"/>
          </p:cNvPicPr>
          <p:nvPr/>
        </p:nvPicPr>
        <p:blipFill rotWithShape="1">
          <a:blip r:embed="rId4">
            <a:extLst>
              <a:ext uri="{28A0092B-C50C-407E-A947-70E740481C1C}">
                <a14:useLocalDpi xmlns:a14="http://schemas.microsoft.com/office/drawing/2010/main" val="0"/>
              </a:ext>
            </a:extLst>
          </a:blip>
          <a:srcRect l="72518" t="8089" r="2837" b="12000"/>
          <a:stretch/>
        </p:blipFill>
        <p:spPr>
          <a:xfrm>
            <a:off x="28683530" y="37607828"/>
            <a:ext cx="1374636" cy="1367998"/>
          </a:xfrm>
          <a:prstGeom prst="rect">
            <a:avLst/>
          </a:prstGeom>
        </p:spPr>
      </p:pic>
      <p:pic>
        <p:nvPicPr>
          <p:cNvPr id="12" name="Picture 11" descr="Screen Shot 2017-06-09 at 11.12.15.png"/>
          <p:cNvPicPr>
            <a:picLocks noChangeAspect="1"/>
          </p:cNvPicPr>
          <p:nvPr/>
        </p:nvPicPr>
        <p:blipFill rotWithShape="1">
          <a:blip r:embed="rId4">
            <a:extLst>
              <a:ext uri="{28A0092B-C50C-407E-A947-70E740481C1C}">
                <a14:useLocalDpi xmlns:a14="http://schemas.microsoft.com/office/drawing/2010/main" val="0"/>
              </a:ext>
            </a:extLst>
          </a:blip>
          <a:srcRect l="37564" t="8089" r="37761" b="12000"/>
          <a:stretch/>
        </p:blipFill>
        <p:spPr>
          <a:xfrm>
            <a:off x="27027308" y="37607828"/>
            <a:ext cx="1376280" cy="1367998"/>
          </a:xfrm>
          <a:prstGeom prst="rect">
            <a:avLst/>
          </a:prstGeom>
        </p:spPr>
      </p:pic>
      <p:pic>
        <p:nvPicPr>
          <p:cNvPr id="13" name="Picture 12" descr="Screen Shot 2017-06-09 at 11.12.15.png"/>
          <p:cNvPicPr>
            <a:picLocks noChangeAspect="1"/>
          </p:cNvPicPr>
          <p:nvPr/>
        </p:nvPicPr>
        <p:blipFill rotWithShape="1">
          <a:blip r:embed="rId4">
            <a:extLst>
              <a:ext uri="{28A0092B-C50C-407E-A947-70E740481C1C}">
                <a14:useLocalDpi xmlns:a14="http://schemas.microsoft.com/office/drawing/2010/main" val="0"/>
              </a:ext>
            </a:extLst>
          </a:blip>
          <a:srcRect l="2739" t="8089" r="72437" b="12000"/>
          <a:stretch/>
        </p:blipFill>
        <p:spPr>
          <a:xfrm>
            <a:off x="25362743" y="37607828"/>
            <a:ext cx="1384623" cy="1367998"/>
          </a:xfrm>
          <a:prstGeom prst="rect">
            <a:avLst/>
          </a:prstGeom>
        </p:spPr>
      </p:pic>
      <p:pic>
        <p:nvPicPr>
          <p:cNvPr id="14" name="Picture 13" descr="Screen Shot 2017-06-09 at 11.12.15.png"/>
          <p:cNvPicPr>
            <a:picLocks noChangeAspect="1"/>
          </p:cNvPicPr>
          <p:nvPr/>
        </p:nvPicPr>
        <p:blipFill rotWithShape="1">
          <a:blip r:embed="rId4">
            <a:extLst>
              <a:ext uri="{28A0092B-C50C-407E-A947-70E740481C1C}">
                <a14:useLocalDpi xmlns:a14="http://schemas.microsoft.com/office/drawing/2010/main" val="0"/>
              </a:ext>
            </a:extLst>
          </a:blip>
          <a:srcRect l="72518" t="8089" r="2837" b="12000"/>
          <a:stretch/>
        </p:blipFill>
        <p:spPr>
          <a:xfrm>
            <a:off x="28835930" y="37760228"/>
            <a:ext cx="1374636" cy="1367998"/>
          </a:xfrm>
          <a:prstGeom prst="rect">
            <a:avLst/>
          </a:prstGeom>
        </p:spPr>
      </p:pic>
      <p:pic>
        <p:nvPicPr>
          <p:cNvPr id="15" name="Picture 14" descr="Screen Shot 2017-06-09 at 11.12.15.png"/>
          <p:cNvPicPr>
            <a:picLocks noChangeAspect="1"/>
          </p:cNvPicPr>
          <p:nvPr/>
        </p:nvPicPr>
        <p:blipFill rotWithShape="1">
          <a:blip r:embed="rId4">
            <a:extLst>
              <a:ext uri="{28A0092B-C50C-407E-A947-70E740481C1C}">
                <a14:useLocalDpi xmlns:a14="http://schemas.microsoft.com/office/drawing/2010/main" val="0"/>
              </a:ext>
            </a:extLst>
          </a:blip>
          <a:srcRect l="37564" t="8089" r="37761" b="12000"/>
          <a:stretch/>
        </p:blipFill>
        <p:spPr>
          <a:xfrm>
            <a:off x="27179708" y="37760228"/>
            <a:ext cx="1376280" cy="1367998"/>
          </a:xfrm>
          <a:prstGeom prst="rect">
            <a:avLst/>
          </a:prstGeom>
        </p:spPr>
      </p:pic>
      <p:pic>
        <p:nvPicPr>
          <p:cNvPr id="16" name="Picture 15" descr="Screen Shot 2017-06-09 at 11.12.15.png"/>
          <p:cNvPicPr>
            <a:picLocks noChangeAspect="1"/>
          </p:cNvPicPr>
          <p:nvPr/>
        </p:nvPicPr>
        <p:blipFill rotWithShape="1">
          <a:blip r:embed="rId4">
            <a:extLst>
              <a:ext uri="{28A0092B-C50C-407E-A947-70E740481C1C}">
                <a14:useLocalDpi xmlns:a14="http://schemas.microsoft.com/office/drawing/2010/main" val="0"/>
              </a:ext>
            </a:extLst>
          </a:blip>
          <a:srcRect l="2739" t="8089" r="72437" b="12000"/>
          <a:stretch/>
        </p:blipFill>
        <p:spPr>
          <a:xfrm>
            <a:off x="25515143" y="37760228"/>
            <a:ext cx="1384623" cy="1367998"/>
          </a:xfrm>
          <a:prstGeom prst="rect">
            <a:avLst/>
          </a:prstGeom>
        </p:spPr>
      </p:pic>
      <p:pic>
        <p:nvPicPr>
          <p:cNvPr id="17" name="Picture 16" descr="Screen Shot 2017-06-09 at 11.12.15.png"/>
          <p:cNvPicPr>
            <a:picLocks noChangeAspect="1"/>
          </p:cNvPicPr>
          <p:nvPr/>
        </p:nvPicPr>
        <p:blipFill rotWithShape="1">
          <a:blip r:embed="rId4">
            <a:extLst>
              <a:ext uri="{28A0092B-C50C-407E-A947-70E740481C1C}">
                <a14:useLocalDpi xmlns:a14="http://schemas.microsoft.com/office/drawing/2010/main" val="0"/>
              </a:ext>
            </a:extLst>
          </a:blip>
          <a:srcRect l="2739" t="8089" r="72437" b="12000"/>
          <a:stretch/>
        </p:blipFill>
        <p:spPr>
          <a:xfrm>
            <a:off x="25667543" y="37912628"/>
            <a:ext cx="1384623" cy="1367998"/>
          </a:xfrm>
          <a:prstGeom prst="rect">
            <a:avLst/>
          </a:prstGeom>
        </p:spPr>
      </p:pic>
      <p:sp>
        <p:nvSpPr>
          <p:cNvPr id="18" name="Title 8"/>
          <p:cNvSpPr txBox="1">
            <a:spLocks/>
          </p:cNvSpPr>
          <p:nvPr/>
        </p:nvSpPr>
        <p:spPr>
          <a:xfrm>
            <a:off x="4701879" y="6226683"/>
            <a:ext cx="4284675"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r">
              <a:lnSpc>
                <a:spcPct val="120000"/>
              </a:lnSpc>
            </a:pPr>
            <a:r>
              <a:rPr lang="en-GB" sz="2400" dirty="0">
                <a:latin typeface="Arial" panose="020B0604020202020204" pitchFamily="34" charset="0"/>
                <a:ea typeface="Calibri"/>
                <a:cs typeface="Arial" panose="020B0604020202020204" pitchFamily="34" charset="0"/>
                <a:sym typeface="Calibri"/>
              </a:rPr>
              <a:t>June 2019 release, 19.06</a:t>
            </a:r>
          </a:p>
          <a:p>
            <a:pPr algn="r">
              <a:lnSpc>
                <a:spcPct val="120000"/>
              </a:lnSpc>
            </a:pPr>
            <a:endParaRPr lang="en-GB" sz="2400" dirty="0">
              <a:latin typeface="Arial" panose="020B0604020202020204" pitchFamily="34" charset="0"/>
              <a:ea typeface="Calibri"/>
              <a:cs typeface="Arial" panose="020B0604020202020204" pitchFamily="34" charset="0"/>
              <a:sym typeface="Calibri"/>
            </a:endParaRPr>
          </a:p>
        </p:txBody>
      </p:sp>
      <p:sp>
        <p:nvSpPr>
          <p:cNvPr id="2" name="Rectangle 1"/>
          <p:cNvSpPr/>
          <p:nvPr/>
        </p:nvSpPr>
        <p:spPr>
          <a:xfrm>
            <a:off x="0" y="115755"/>
            <a:ext cx="9143999" cy="763094"/>
          </a:xfrm>
          <a:prstGeom prst="rect">
            <a:avLst/>
          </a:prstGeom>
        </p:spPr>
        <p:txBody>
          <a:bodyPr wrap="square">
            <a:spAutoFit/>
          </a:bodyPr>
          <a:lstStyle/>
          <a:p>
            <a:pPr algn="ctr">
              <a:lnSpc>
                <a:spcPct val="120000"/>
              </a:lnSpc>
              <a:spcAft>
                <a:spcPts val="1800"/>
              </a:spcAft>
            </a:pPr>
            <a:r>
              <a:rPr lang="en-US" sz="4000" dirty="0">
                <a:solidFill>
                  <a:srgbClr val="0091EB"/>
                </a:solidFill>
                <a:latin typeface="Arial" panose="020B0604020202020204" pitchFamily="34" charset="0"/>
                <a:cs typeface="Arial" panose="020B0604020202020204" pitchFamily="34" charset="0"/>
              </a:rPr>
              <a:t>Wrapping up</a:t>
            </a:r>
          </a:p>
        </p:txBody>
      </p:sp>
      <p:grpSp>
        <p:nvGrpSpPr>
          <p:cNvPr id="33" name="Shape 235"/>
          <p:cNvGrpSpPr/>
          <p:nvPr/>
        </p:nvGrpSpPr>
        <p:grpSpPr>
          <a:xfrm>
            <a:off x="779651" y="4725502"/>
            <a:ext cx="1198976" cy="1198976"/>
            <a:chOff x="3798878" y="225944"/>
            <a:chExt cx="2131513" cy="2131513"/>
          </a:xfrm>
        </p:grpSpPr>
        <p:sp>
          <p:nvSpPr>
            <p:cNvPr id="34" name="Shape 236"/>
            <p:cNvSpPr/>
            <p:nvPr/>
          </p:nvSpPr>
          <p:spPr>
            <a:xfrm>
              <a:off x="3798878" y="225944"/>
              <a:ext cx="2131513" cy="2131513"/>
            </a:xfrm>
            <a:prstGeom prst="ellipse">
              <a:avLst/>
            </a:prstGeom>
            <a:solidFill>
              <a:srgbClr val="3E7F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237"/>
            <p:cNvSpPr/>
            <p:nvPr/>
          </p:nvSpPr>
          <p:spPr>
            <a:xfrm>
              <a:off x="4111031" y="538097"/>
              <a:ext cx="1507207" cy="1507207"/>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Helvetica Neue"/>
                  <a:ea typeface="Helvetica Neue"/>
                  <a:cs typeface="Helvetica Neue"/>
                  <a:sym typeface="Helvetica Neue"/>
                </a:rPr>
                <a:t>27K</a:t>
              </a:r>
              <a:endParaRPr dirty="0"/>
            </a:p>
            <a:p>
              <a:pPr marL="0" marR="0" lvl="0" indent="0" algn="ctr" rtl="0">
                <a:lnSpc>
                  <a:spcPct val="90000"/>
                </a:lnSpc>
                <a:spcBef>
                  <a:spcPts val="560"/>
                </a:spcBef>
                <a:spcAft>
                  <a:spcPts val="0"/>
                </a:spcAft>
                <a:buNone/>
              </a:pPr>
              <a:r>
                <a:rPr lang="en-US" sz="1600" dirty="0">
                  <a:solidFill>
                    <a:schemeClr val="lt1"/>
                  </a:solidFill>
                  <a:latin typeface="Helvetica Neue"/>
                  <a:ea typeface="Helvetica Neue"/>
                  <a:cs typeface="Helvetica Neue"/>
                  <a:sym typeface="Helvetica Neue"/>
                </a:rPr>
                <a:t>targets</a:t>
              </a:r>
              <a:endParaRPr dirty="0"/>
            </a:p>
          </p:txBody>
        </p:sp>
      </p:grpSp>
      <p:sp>
        <p:nvSpPr>
          <p:cNvPr id="36" name="Shape 238"/>
          <p:cNvSpPr/>
          <p:nvPr/>
        </p:nvSpPr>
        <p:spPr>
          <a:xfrm>
            <a:off x="7345973" y="4725502"/>
            <a:ext cx="1198976" cy="1198976"/>
          </a:xfrm>
          <a:prstGeom prst="ellipse">
            <a:avLst/>
          </a:prstGeom>
          <a:solidFill>
            <a:srgbClr val="3E7F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7" name="Shape 239"/>
          <p:cNvGrpSpPr/>
          <p:nvPr/>
        </p:nvGrpSpPr>
        <p:grpSpPr>
          <a:xfrm>
            <a:off x="2968254" y="4725502"/>
            <a:ext cx="1198976" cy="1198976"/>
            <a:chOff x="1562161" y="3070761"/>
            <a:chExt cx="2131513" cy="2131513"/>
          </a:xfrm>
        </p:grpSpPr>
        <p:sp>
          <p:nvSpPr>
            <p:cNvPr id="38" name="Shape 240"/>
            <p:cNvSpPr/>
            <p:nvPr/>
          </p:nvSpPr>
          <p:spPr>
            <a:xfrm>
              <a:off x="1562161" y="3070761"/>
              <a:ext cx="2131513" cy="2131513"/>
            </a:xfrm>
            <a:prstGeom prst="ellipse">
              <a:avLst/>
            </a:prstGeom>
            <a:solidFill>
              <a:srgbClr val="3F80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241"/>
            <p:cNvSpPr/>
            <p:nvPr/>
          </p:nvSpPr>
          <p:spPr>
            <a:xfrm>
              <a:off x="1874314" y="3382914"/>
              <a:ext cx="1507207" cy="1507207"/>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Helvetica Neue"/>
                  <a:ea typeface="Helvetica Neue"/>
                  <a:cs typeface="Helvetica Neue"/>
                  <a:sym typeface="Helvetica Neue"/>
                </a:rPr>
                <a:t>10K</a:t>
              </a:r>
              <a:endParaRPr dirty="0"/>
            </a:p>
            <a:p>
              <a:pPr marL="0" marR="0" lvl="0" indent="0" algn="ctr" rtl="0">
                <a:lnSpc>
                  <a:spcPct val="90000"/>
                </a:lnSpc>
                <a:spcBef>
                  <a:spcPts val="560"/>
                </a:spcBef>
                <a:spcAft>
                  <a:spcPts val="0"/>
                </a:spcAft>
                <a:buNone/>
              </a:pPr>
              <a:r>
                <a:rPr lang="en-US" sz="1600" dirty="0">
                  <a:solidFill>
                    <a:schemeClr val="lt1"/>
                  </a:solidFill>
                  <a:latin typeface="Helvetica Neue"/>
                  <a:ea typeface="Helvetica Neue"/>
                  <a:cs typeface="Helvetica Neue"/>
                  <a:sym typeface="Helvetica Neue"/>
                </a:rPr>
                <a:t>diseases</a:t>
              </a:r>
              <a:endParaRPr dirty="0"/>
            </a:p>
          </p:txBody>
        </p:sp>
      </p:grpSp>
      <p:grpSp>
        <p:nvGrpSpPr>
          <p:cNvPr id="40" name="Shape 242"/>
          <p:cNvGrpSpPr/>
          <p:nvPr/>
        </p:nvGrpSpPr>
        <p:grpSpPr>
          <a:xfrm>
            <a:off x="5156857" y="4725502"/>
            <a:ext cx="1199490" cy="1198976"/>
            <a:chOff x="3798878" y="225944"/>
            <a:chExt cx="2132427" cy="2131513"/>
          </a:xfrm>
        </p:grpSpPr>
        <p:sp>
          <p:nvSpPr>
            <p:cNvPr id="41" name="Shape 243"/>
            <p:cNvSpPr/>
            <p:nvPr/>
          </p:nvSpPr>
          <p:spPr>
            <a:xfrm>
              <a:off x="3798878" y="225944"/>
              <a:ext cx="2131513" cy="2131513"/>
            </a:xfrm>
            <a:prstGeom prst="ellipse">
              <a:avLst/>
            </a:prstGeom>
            <a:solidFill>
              <a:srgbClr val="3E7F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244"/>
            <p:cNvSpPr/>
            <p:nvPr/>
          </p:nvSpPr>
          <p:spPr>
            <a:xfrm>
              <a:off x="3799794" y="448909"/>
              <a:ext cx="2131511" cy="1507207"/>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Helvetica Neue"/>
                  <a:ea typeface="Helvetica Neue"/>
                  <a:cs typeface="Helvetica Neue"/>
                  <a:sym typeface="Helvetica Neue"/>
                </a:rPr>
                <a:t>3.3 M</a:t>
              </a:r>
              <a:endParaRPr dirty="0"/>
            </a:p>
            <a:p>
              <a:pPr marL="0" marR="0" lvl="0" indent="0" algn="ctr" rtl="0">
                <a:lnSpc>
                  <a:spcPct val="90000"/>
                </a:lnSpc>
                <a:spcBef>
                  <a:spcPts val="560"/>
                </a:spcBef>
                <a:spcAft>
                  <a:spcPts val="0"/>
                </a:spcAft>
                <a:buNone/>
              </a:pPr>
              <a:r>
                <a:rPr lang="en-US" sz="1600" dirty="0">
                  <a:solidFill>
                    <a:schemeClr val="lt1"/>
                  </a:solidFill>
                  <a:latin typeface="Helvetica Neue"/>
                  <a:ea typeface="Helvetica Neue"/>
                  <a:cs typeface="Helvetica Neue"/>
                  <a:sym typeface="Helvetica Neue"/>
                </a:rPr>
                <a:t>associations</a:t>
              </a:r>
              <a:endParaRPr dirty="0"/>
            </a:p>
          </p:txBody>
        </p:sp>
      </p:grpSp>
      <p:sp>
        <p:nvSpPr>
          <p:cNvPr id="43" name="Shape 245"/>
          <p:cNvSpPr/>
          <p:nvPr/>
        </p:nvSpPr>
        <p:spPr>
          <a:xfrm>
            <a:off x="7345974" y="4862601"/>
            <a:ext cx="1198975" cy="847804"/>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Helvetica Neue"/>
                <a:ea typeface="Helvetica Neue"/>
                <a:cs typeface="Helvetica Neue"/>
                <a:sym typeface="Helvetica Neue"/>
              </a:rPr>
              <a:t>7.2 M</a:t>
            </a:r>
            <a:endParaRPr dirty="0"/>
          </a:p>
          <a:p>
            <a:pPr marL="0" marR="0" lvl="0" indent="0" algn="ctr" rtl="0">
              <a:lnSpc>
                <a:spcPct val="90000"/>
              </a:lnSpc>
              <a:spcBef>
                <a:spcPts val="560"/>
              </a:spcBef>
              <a:spcAft>
                <a:spcPts val="0"/>
              </a:spcAft>
              <a:buNone/>
            </a:pPr>
            <a:r>
              <a:rPr lang="en-US" sz="1600" dirty="0">
                <a:solidFill>
                  <a:schemeClr val="lt1"/>
                </a:solidFill>
                <a:latin typeface="Helvetica Neue"/>
                <a:ea typeface="Helvetica Neue"/>
                <a:cs typeface="Helvetica Neue"/>
                <a:sym typeface="Helvetica Neue"/>
              </a:rPr>
              <a:t>evidence</a:t>
            </a:r>
            <a:endParaRPr dirty="0"/>
          </a:p>
        </p:txBody>
      </p:sp>
    </p:spTree>
    <p:extLst>
      <p:ext uri="{BB962C8B-B14F-4D97-AF65-F5344CB8AC3E}">
        <p14:creationId xmlns:p14="http://schemas.microsoft.com/office/powerpoint/2010/main" val="149484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4"/>
          <p:cNvSpPr txBox="1"/>
          <p:nvPr/>
        </p:nvSpPr>
        <p:spPr>
          <a:xfrm>
            <a:off x="-1" y="151560"/>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Want to learn more?</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929" name="Google Shape;929;p74"/>
          <p:cNvSpPr txBox="1"/>
          <p:nvPr/>
        </p:nvSpPr>
        <p:spPr>
          <a:xfrm>
            <a:off x="493059" y="1935116"/>
            <a:ext cx="8426824" cy="1198559"/>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dk1"/>
              </a:buClr>
              <a:buSzPts val="2400"/>
              <a:buFont typeface="Arial"/>
              <a:buNone/>
            </a:pPr>
            <a:endParaRPr sz="2400" b="1" u="sng">
              <a:solidFill>
                <a:schemeClr val="hlink"/>
              </a:solidFill>
              <a:latin typeface="Helvetica Neue"/>
              <a:ea typeface="Helvetica Neue"/>
              <a:cs typeface="Helvetica Neue"/>
              <a:sym typeface="Helvetica Neue"/>
              <a:hlinkClick r:id="rId3"/>
            </a:endParaRPr>
          </a:p>
        </p:txBody>
      </p:sp>
      <p:pic>
        <p:nvPicPr>
          <p:cNvPr id="930" name="Google Shape;930;p74" descr="Screen Shot 2018-11-26 at 23.08.34.png"/>
          <p:cNvPicPr preferRelativeResize="0"/>
          <p:nvPr/>
        </p:nvPicPr>
        <p:blipFill rotWithShape="1">
          <a:blip r:embed="rId4">
            <a:alphaModFix/>
          </a:blip>
          <a:srcRect/>
          <a:stretch/>
        </p:blipFill>
        <p:spPr>
          <a:xfrm>
            <a:off x="-1" y="1935116"/>
            <a:ext cx="9144000" cy="5034197"/>
          </a:xfrm>
          <a:prstGeom prst="rect">
            <a:avLst/>
          </a:prstGeom>
          <a:noFill/>
          <a:ln>
            <a:noFill/>
          </a:ln>
        </p:spPr>
      </p:pic>
      <p:pic>
        <p:nvPicPr>
          <p:cNvPr id="931" name="Google Shape;931;p74" descr="Screen Shot 2018-11-27 at 16.23.34.png"/>
          <p:cNvPicPr preferRelativeResize="0"/>
          <p:nvPr/>
        </p:nvPicPr>
        <p:blipFill rotWithShape="1">
          <a:blip r:embed="rId5">
            <a:alphaModFix/>
          </a:blip>
          <a:srcRect b="65410"/>
          <a:stretch/>
        </p:blipFill>
        <p:spPr>
          <a:xfrm>
            <a:off x="-1" y="931740"/>
            <a:ext cx="9144000" cy="1257474"/>
          </a:xfrm>
          <a:prstGeom prst="rect">
            <a:avLst/>
          </a:prstGeom>
          <a:noFill/>
          <a:ln>
            <a:noFill/>
          </a:ln>
        </p:spPr>
      </p:pic>
      <p:sp>
        <p:nvSpPr>
          <p:cNvPr id="932" name="Google Shape;932;p74"/>
          <p:cNvSpPr txBox="1"/>
          <p:nvPr/>
        </p:nvSpPr>
        <p:spPr>
          <a:xfrm>
            <a:off x="6479974" y="1277772"/>
            <a:ext cx="2456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rgbClr val="FF0000"/>
                </a:solidFill>
                <a:latin typeface="Arial" panose="020B0604020202020204" pitchFamily="34" charset="0"/>
                <a:ea typeface="Helvetica Neue"/>
                <a:cs typeface="Arial" panose="020B0604020202020204" pitchFamily="34" charset="0"/>
                <a:sym typeface="Helvetica Neue"/>
              </a:rPr>
              <a:t>http://</a:t>
            </a:r>
            <a:r>
              <a:rPr lang="en-US" sz="2000" dirty="0" err="1">
                <a:solidFill>
                  <a:srgbClr val="FF0000"/>
                </a:solidFill>
                <a:latin typeface="Arial" panose="020B0604020202020204" pitchFamily="34" charset="0"/>
                <a:ea typeface="Helvetica Neue"/>
                <a:cs typeface="Arial" panose="020B0604020202020204" pitchFamily="34" charset="0"/>
                <a:sym typeface="Helvetica Neue"/>
              </a:rPr>
              <a:t>bit.ly</a:t>
            </a:r>
            <a:r>
              <a:rPr lang="en-US" sz="2000" dirty="0">
                <a:solidFill>
                  <a:srgbClr val="FF0000"/>
                </a:solidFill>
                <a:latin typeface="Arial" panose="020B0604020202020204" pitchFamily="34" charset="0"/>
                <a:ea typeface="Helvetica Neue"/>
                <a:cs typeface="Arial" panose="020B0604020202020204" pitchFamily="34" charset="0"/>
                <a:sym typeface="Helvetica Neue"/>
              </a:rPr>
              <a:t>/cite-us</a:t>
            </a:r>
            <a:endParaRPr sz="2000" dirty="0">
              <a:solidFill>
                <a:srgbClr val="FF0000"/>
              </a:solidFill>
              <a:latin typeface="Arial" panose="020B0604020202020204" pitchFamily="34" charset="0"/>
              <a:ea typeface="Helvetica Neue"/>
              <a:cs typeface="Arial" panose="020B0604020202020204" pitchFamily="34" charset="0"/>
              <a:sym typeface="Helvetica Neue"/>
            </a:endParaRPr>
          </a:p>
        </p:txBody>
      </p:sp>
    </p:spTree>
    <p:extLst>
      <p:ext uri="{BB962C8B-B14F-4D97-AF65-F5344CB8AC3E}">
        <p14:creationId xmlns:p14="http://schemas.microsoft.com/office/powerpoint/2010/main" val="121890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50"/>
          <p:cNvSpPr txBox="1"/>
          <p:nvPr/>
        </p:nvSpPr>
        <p:spPr>
          <a:xfrm>
            <a:off x="299313" y="6392123"/>
            <a:ext cx="6731518"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0" i="0" u="none" strike="noStrike" cap="none">
                <a:solidFill>
                  <a:srgbClr val="4F81BD"/>
                </a:solidFill>
                <a:latin typeface="Arial" panose="020B0604020202020204" pitchFamily="34" charset="0"/>
                <a:ea typeface="Helvetica Neue"/>
                <a:cs typeface="Arial" panose="020B0604020202020204" pitchFamily="34" charset="0"/>
                <a:sym typeface="Helvetica Neue"/>
              </a:rPr>
              <a:t>Source: PhRMA adaptation based on Tufts  CSDD &amp; School of Medicine, and FDA</a:t>
            </a:r>
            <a:endParaRPr sz="140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265" name="Google Shape;265;p50"/>
          <p:cNvSpPr txBox="1"/>
          <p:nvPr/>
        </p:nvSpPr>
        <p:spPr>
          <a:xfrm>
            <a:off x="393771" y="5826877"/>
            <a:ext cx="8750229" cy="879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91EB"/>
              </a:buClr>
              <a:buSzPts val="2600"/>
              <a:buFont typeface="Helvetica Neue"/>
              <a:buNone/>
            </a:pPr>
            <a:endParaRPr sz="2600" b="0" i="0" u="none" dirty="0">
              <a:solidFill>
                <a:srgbClr val="4F81BD"/>
              </a:solidFill>
              <a:latin typeface="Helvetica Neue"/>
              <a:ea typeface="Helvetica Neue"/>
              <a:cs typeface="Helvetica Neue"/>
              <a:sym typeface="Helvetica Neue"/>
            </a:endParaRPr>
          </a:p>
        </p:txBody>
      </p:sp>
      <p:sp>
        <p:nvSpPr>
          <p:cNvPr id="266" name="Google Shape;266;p50"/>
          <p:cNvSpPr/>
          <p:nvPr/>
        </p:nvSpPr>
        <p:spPr>
          <a:xfrm>
            <a:off x="0" y="5548126"/>
            <a:ext cx="9143999" cy="515526"/>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None/>
            </a:pPr>
            <a:r>
              <a:rPr lang="en-US" sz="2200" dirty="0">
                <a:solidFill>
                  <a:srgbClr val="4F81BD"/>
                </a:solidFill>
                <a:latin typeface="Arial" panose="020B0604020202020204" pitchFamily="34" charset="0"/>
                <a:ea typeface="Helvetica Neue"/>
                <a:cs typeface="Arial" panose="020B0604020202020204" pitchFamily="34" charset="0"/>
                <a:sym typeface="Helvetica Neue"/>
              </a:rPr>
              <a:t>Lengthy, costly, low success rate, </a:t>
            </a:r>
            <a:r>
              <a:rPr lang="en-US" sz="2200" b="1" dirty="0">
                <a:solidFill>
                  <a:srgbClr val="4F81BD"/>
                </a:solidFill>
                <a:latin typeface="Arial" panose="020B0604020202020204" pitchFamily="34" charset="0"/>
                <a:ea typeface="Helvetica Neue"/>
                <a:cs typeface="Arial" panose="020B0604020202020204" pitchFamily="34" charset="0"/>
                <a:sym typeface="Helvetica Neue"/>
              </a:rPr>
              <a:t>HIGH ATTRITION RATES</a:t>
            </a:r>
            <a:endParaRPr sz="2200" dirty="0">
              <a:solidFill>
                <a:srgbClr val="4F81BD"/>
              </a:solidFill>
              <a:latin typeface="Arial" panose="020B0604020202020204" pitchFamily="34" charset="0"/>
              <a:ea typeface="Helvetica Neue"/>
              <a:cs typeface="Arial" panose="020B0604020202020204" pitchFamily="34" charset="0"/>
              <a:sym typeface="Helvetica Neue"/>
            </a:endParaRPr>
          </a:p>
        </p:txBody>
      </p:sp>
      <p:sp>
        <p:nvSpPr>
          <p:cNvPr id="267" name="Google Shape;267;p50"/>
          <p:cNvSpPr txBox="1"/>
          <p:nvPr/>
        </p:nvSpPr>
        <p:spPr>
          <a:xfrm>
            <a:off x="-86111" y="233427"/>
            <a:ext cx="938619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u="none" dirty="0">
                <a:solidFill>
                  <a:srgbClr val="0091EB"/>
                </a:solidFill>
                <a:latin typeface="Arial" panose="020B0604020202020204" pitchFamily="34" charset="0"/>
                <a:ea typeface="Helvetica Neue"/>
                <a:cs typeface="Arial" panose="020B0604020202020204" pitchFamily="34" charset="0"/>
                <a:sym typeface="Helvetica Neue"/>
              </a:rPr>
              <a:t>Drug discovery: some challenges</a:t>
            </a:r>
            <a:endParaRPr sz="4000" b="0" i="0" u="none" dirty="0">
              <a:solidFill>
                <a:srgbClr val="0091EB"/>
              </a:solidFill>
              <a:latin typeface="Arial" panose="020B0604020202020204" pitchFamily="34" charset="0"/>
              <a:ea typeface="Helvetica Neue"/>
              <a:cs typeface="Arial" panose="020B0604020202020204" pitchFamily="34" charset="0"/>
              <a:sym typeface="Helvetica Neue"/>
            </a:endParaRPr>
          </a:p>
        </p:txBody>
      </p:sp>
      <p:pic>
        <p:nvPicPr>
          <p:cNvPr id="268" name="Google Shape;268;p50" descr="Clinical-Trial-Chart.jpg"/>
          <p:cNvPicPr preferRelativeResize="0"/>
          <p:nvPr/>
        </p:nvPicPr>
        <p:blipFill rotWithShape="1">
          <a:blip r:embed="rId3">
            <a:alphaModFix/>
          </a:blip>
          <a:srcRect b="22958"/>
          <a:stretch/>
        </p:blipFill>
        <p:spPr>
          <a:xfrm>
            <a:off x="299313" y="1220819"/>
            <a:ext cx="8683116" cy="4069544"/>
          </a:xfrm>
          <a:prstGeom prst="rect">
            <a:avLst/>
          </a:prstGeom>
          <a:noFill/>
          <a:ln>
            <a:noFill/>
          </a:ln>
        </p:spPr>
      </p:pic>
    </p:spTree>
    <p:extLst>
      <p:ext uri="{BB962C8B-B14F-4D97-AF65-F5344CB8AC3E}">
        <p14:creationId xmlns:p14="http://schemas.microsoft.com/office/powerpoint/2010/main" val="1276077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ail-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570" y="2649964"/>
            <a:ext cx="432000" cy="432000"/>
          </a:xfrm>
          <a:prstGeom prst="rect">
            <a:avLst/>
          </a:prstGeom>
        </p:spPr>
      </p:pic>
      <p:sp>
        <p:nvSpPr>
          <p:cNvPr id="11" name="Rectangle 10"/>
          <p:cNvSpPr/>
          <p:nvPr/>
        </p:nvSpPr>
        <p:spPr>
          <a:xfrm>
            <a:off x="2781834" y="5951687"/>
            <a:ext cx="3144960" cy="430887"/>
          </a:xfrm>
          <a:prstGeom prst="rect">
            <a:avLst/>
          </a:prstGeom>
        </p:spPr>
        <p:txBody>
          <a:bodyPr wrap="square">
            <a:spAutoFit/>
          </a:bodyPr>
          <a:lstStyle/>
          <a:p>
            <a:r>
              <a:rPr lang="en-GB" sz="2200" dirty="0" err="1">
                <a:solidFill>
                  <a:srgbClr val="7F7F7F"/>
                </a:solidFill>
                <a:latin typeface="Helvetica"/>
                <a:cs typeface="Helvetica"/>
              </a:rPr>
              <a:t>blog.opentargets.org</a:t>
            </a:r>
            <a:r>
              <a:rPr lang="en-GB" sz="2200" dirty="0">
                <a:solidFill>
                  <a:srgbClr val="7F7F7F"/>
                </a:solidFill>
                <a:latin typeface="Helvetica"/>
                <a:cs typeface="Helvetica"/>
              </a:rPr>
              <a:t>/</a:t>
            </a:r>
          </a:p>
        </p:txBody>
      </p:sp>
      <p:pic>
        <p:nvPicPr>
          <p:cNvPr id="12" name="Picture 11" descr="FB_Twitter_logo.png"/>
          <p:cNvPicPr>
            <a:picLocks noChangeAspect="1"/>
          </p:cNvPicPr>
          <p:nvPr/>
        </p:nvPicPr>
        <p:blipFill rotWithShape="1">
          <a:blip r:embed="rId4">
            <a:extLst>
              <a:ext uri="{28A0092B-C50C-407E-A947-70E740481C1C}">
                <a14:useLocalDpi xmlns:a14="http://schemas.microsoft.com/office/drawing/2010/main" val="0"/>
              </a:ext>
            </a:extLst>
          </a:blip>
          <a:srcRect l="1676" t="1675" r="50673" b="4011"/>
          <a:stretch/>
        </p:blipFill>
        <p:spPr>
          <a:xfrm>
            <a:off x="2063133" y="4284417"/>
            <a:ext cx="430874" cy="431998"/>
          </a:xfrm>
          <a:prstGeom prst="rect">
            <a:avLst/>
          </a:prstGeom>
        </p:spPr>
      </p:pic>
      <p:sp>
        <p:nvSpPr>
          <p:cNvPr id="13" name="Rectangle 12"/>
          <p:cNvSpPr/>
          <p:nvPr/>
        </p:nvSpPr>
        <p:spPr>
          <a:xfrm>
            <a:off x="2781834" y="4284973"/>
            <a:ext cx="2164938" cy="430887"/>
          </a:xfrm>
          <a:prstGeom prst="rect">
            <a:avLst/>
          </a:prstGeom>
        </p:spPr>
        <p:txBody>
          <a:bodyPr wrap="none">
            <a:spAutoFit/>
          </a:bodyPr>
          <a:lstStyle/>
          <a:p>
            <a:r>
              <a:rPr lang="en-GB" sz="2200" dirty="0">
                <a:solidFill>
                  <a:srgbClr val="7F7F7F"/>
                </a:solidFill>
                <a:latin typeface="Helvetica"/>
                <a:cs typeface="Helvetica"/>
              </a:rPr>
              <a:t>@</a:t>
            </a:r>
            <a:r>
              <a:rPr lang="en-GB" sz="2200" dirty="0" err="1">
                <a:solidFill>
                  <a:srgbClr val="7F7F7F"/>
                </a:solidFill>
                <a:latin typeface="Helvetica"/>
                <a:cs typeface="Helvetica"/>
              </a:rPr>
              <a:t>targetvalidate</a:t>
            </a:r>
            <a:r>
              <a:rPr lang="en-GB" sz="2200" dirty="0">
                <a:solidFill>
                  <a:srgbClr val="7F7F7F"/>
                </a:solidFill>
                <a:latin typeface="Helvetica"/>
                <a:cs typeface="Helvetica"/>
              </a:rPr>
              <a:t> </a:t>
            </a:r>
          </a:p>
        </p:txBody>
      </p:sp>
      <p:sp>
        <p:nvSpPr>
          <p:cNvPr id="15" name="Rectangle 14"/>
          <p:cNvSpPr/>
          <p:nvPr/>
        </p:nvSpPr>
        <p:spPr>
          <a:xfrm>
            <a:off x="2781834" y="2650521"/>
            <a:ext cx="3803614" cy="430887"/>
          </a:xfrm>
          <a:prstGeom prst="rect">
            <a:avLst/>
          </a:prstGeom>
        </p:spPr>
        <p:txBody>
          <a:bodyPr wrap="square">
            <a:spAutoFit/>
          </a:bodyPr>
          <a:lstStyle/>
          <a:p>
            <a:pPr algn="just"/>
            <a:r>
              <a:rPr lang="en-GB" sz="2200" dirty="0" err="1">
                <a:solidFill>
                  <a:srgbClr val="7F7F7F"/>
                </a:solidFill>
                <a:latin typeface="Helvetica"/>
                <a:cs typeface="Helvetica"/>
              </a:rPr>
              <a:t>support@targetvalidation.org</a:t>
            </a:r>
            <a:endParaRPr lang="en-GB" sz="2200" u="sng" dirty="0">
              <a:solidFill>
                <a:srgbClr val="7F7F7F"/>
              </a:solidFill>
              <a:latin typeface="Helvetica"/>
              <a:cs typeface="Helvetica"/>
            </a:endParaRPr>
          </a:p>
        </p:txBody>
      </p:sp>
      <p:pic>
        <p:nvPicPr>
          <p:cNvPr id="2" name="Picture 1" descr="Screen Shot 2017-01-16 at 13.27.3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9020" y="5894080"/>
            <a:ext cx="419100" cy="546100"/>
          </a:xfrm>
          <a:prstGeom prst="rect">
            <a:avLst/>
          </a:prstGeom>
        </p:spPr>
      </p:pic>
      <p:pic>
        <p:nvPicPr>
          <p:cNvPr id="3" name="Picture 2" descr="Screen Shot 2017-01-16 at 13.29.10.png"/>
          <p:cNvPicPr>
            <a:picLocks noChangeAspect="1"/>
          </p:cNvPicPr>
          <p:nvPr/>
        </p:nvPicPr>
        <p:blipFill rotWithShape="1">
          <a:blip r:embed="rId6">
            <a:extLst>
              <a:ext uri="{28A0092B-C50C-407E-A947-70E740481C1C}">
                <a14:useLocalDpi xmlns:a14="http://schemas.microsoft.com/office/drawing/2010/main" val="0"/>
              </a:ext>
            </a:extLst>
          </a:blip>
          <a:srcRect l="3820" t="12522"/>
          <a:stretch/>
        </p:blipFill>
        <p:spPr>
          <a:xfrm>
            <a:off x="2058932" y="5112059"/>
            <a:ext cx="439276" cy="395998"/>
          </a:xfrm>
          <a:prstGeom prst="rect">
            <a:avLst/>
          </a:prstGeom>
        </p:spPr>
      </p:pic>
      <p:sp>
        <p:nvSpPr>
          <p:cNvPr id="7" name="Rectangle 6"/>
          <p:cNvSpPr/>
          <p:nvPr/>
        </p:nvSpPr>
        <p:spPr>
          <a:xfrm>
            <a:off x="2781834" y="5094615"/>
            <a:ext cx="4136394" cy="430887"/>
          </a:xfrm>
          <a:prstGeom prst="rect">
            <a:avLst/>
          </a:prstGeom>
        </p:spPr>
        <p:txBody>
          <a:bodyPr wrap="none">
            <a:spAutoFit/>
          </a:bodyPr>
          <a:lstStyle/>
          <a:p>
            <a:r>
              <a:rPr lang="en-US" sz="2200" dirty="0">
                <a:solidFill>
                  <a:srgbClr val="7F7F7F"/>
                </a:solidFill>
                <a:latin typeface="Helvetica"/>
                <a:cs typeface="Helvetica"/>
              </a:rPr>
              <a:t>http://</a:t>
            </a:r>
            <a:r>
              <a:rPr lang="en-US" sz="2200" dirty="0" err="1">
                <a:solidFill>
                  <a:srgbClr val="7F7F7F"/>
                </a:solidFill>
                <a:latin typeface="Helvetica"/>
                <a:cs typeface="Helvetica"/>
              </a:rPr>
              <a:t>tinyurl.com</a:t>
            </a:r>
            <a:r>
              <a:rPr lang="en-US" sz="2200" dirty="0">
                <a:solidFill>
                  <a:srgbClr val="7F7F7F"/>
                </a:solidFill>
                <a:latin typeface="Helvetica"/>
                <a:cs typeface="Helvetica"/>
              </a:rPr>
              <a:t>/</a:t>
            </a:r>
            <a:r>
              <a:rPr lang="en-US" sz="2200" dirty="0" err="1">
                <a:solidFill>
                  <a:srgbClr val="7F7F7F"/>
                </a:solidFill>
                <a:latin typeface="Helvetica"/>
                <a:cs typeface="Helvetica"/>
              </a:rPr>
              <a:t>opentargets</a:t>
            </a:r>
            <a:r>
              <a:rPr lang="en-US" sz="2200" dirty="0">
                <a:solidFill>
                  <a:srgbClr val="7F7F7F"/>
                </a:solidFill>
                <a:latin typeface="Helvetica"/>
                <a:cs typeface="Helvetica"/>
              </a:rPr>
              <a:t>-in</a:t>
            </a:r>
          </a:p>
        </p:txBody>
      </p:sp>
      <p:sp>
        <p:nvSpPr>
          <p:cNvPr id="17" name="Title 1"/>
          <p:cNvSpPr txBox="1">
            <a:spLocks/>
          </p:cNvSpPr>
          <p:nvPr/>
        </p:nvSpPr>
        <p:spPr>
          <a:xfrm>
            <a:off x="0" y="420869"/>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Need help?</a:t>
            </a:r>
          </a:p>
        </p:txBody>
      </p:sp>
      <p:sp>
        <p:nvSpPr>
          <p:cNvPr id="21" name="Rectangle 20"/>
          <p:cNvSpPr/>
          <p:nvPr/>
        </p:nvSpPr>
        <p:spPr>
          <a:xfrm>
            <a:off x="2781834" y="3495560"/>
            <a:ext cx="5061853" cy="430887"/>
          </a:xfrm>
          <a:prstGeom prst="rect">
            <a:avLst/>
          </a:prstGeom>
        </p:spPr>
        <p:txBody>
          <a:bodyPr wrap="none">
            <a:spAutoFit/>
          </a:bodyPr>
          <a:lstStyle/>
          <a:p>
            <a:r>
              <a:rPr lang="en-US" sz="2200" dirty="0">
                <a:solidFill>
                  <a:srgbClr val="7F7F7F"/>
                </a:solidFill>
                <a:latin typeface="Helvetica"/>
                <a:cs typeface="Helvetica"/>
              </a:rPr>
              <a:t>https://</a:t>
            </a:r>
            <a:r>
              <a:rPr lang="en-US" sz="2200" dirty="0" err="1">
                <a:solidFill>
                  <a:srgbClr val="7F7F7F"/>
                </a:solidFill>
                <a:latin typeface="Helvetica"/>
                <a:cs typeface="Helvetica"/>
              </a:rPr>
              <a:t>tinyurl.com</a:t>
            </a:r>
            <a:r>
              <a:rPr lang="en-US" sz="2200" dirty="0">
                <a:solidFill>
                  <a:srgbClr val="7F7F7F"/>
                </a:solidFill>
                <a:latin typeface="Helvetica"/>
                <a:cs typeface="Helvetica"/>
              </a:rPr>
              <a:t>/</a:t>
            </a:r>
            <a:r>
              <a:rPr lang="en-US" sz="2200" dirty="0" err="1">
                <a:solidFill>
                  <a:srgbClr val="7F7F7F"/>
                </a:solidFill>
                <a:latin typeface="Helvetica"/>
                <a:cs typeface="Helvetica"/>
              </a:rPr>
              <a:t>opentargets-youtube</a:t>
            </a:r>
            <a:endParaRPr lang="en-US" sz="2200" dirty="0">
              <a:solidFill>
                <a:srgbClr val="7F7F7F"/>
              </a:solidFill>
              <a:latin typeface="Helvetica"/>
              <a:cs typeface="Helvetica"/>
            </a:endParaRPr>
          </a:p>
        </p:txBody>
      </p:sp>
      <p:pic>
        <p:nvPicPr>
          <p:cNvPr id="5" name="Picture 4" descr="downloa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6571" y="3369004"/>
            <a:ext cx="683999" cy="683999"/>
          </a:xfrm>
          <a:prstGeom prst="rect">
            <a:avLst/>
          </a:prstGeom>
        </p:spPr>
      </p:pic>
      <p:pic>
        <p:nvPicPr>
          <p:cNvPr id="14" name="Picture 13" descr="gitbook-squarelogo-151022902259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96306" y="1659088"/>
            <a:ext cx="792000" cy="792000"/>
          </a:xfrm>
          <a:prstGeom prst="rect">
            <a:avLst/>
          </a:prstGeom>
        </p:spPr>
      </p:pic>
      <p:sp>
        <p:nvSpPr>
          <p:cNvPr id="16" name="Rectangle 15"/>
          <p:cNvSpPr/>
          <p:nvPr/>
        </p:nvSpPr>
        <p:spPr>
          <a:xfrm>
            <a:off x="2781834" y="1765097"/>
            <a:ext cx="4471383" cy="430887"/>
          </a:xfrm>
          <a:prstGeom prst="rect">
            <a:avLst/>
          </a:prstGeom>
        </p:spPr>
        <p:txBody>
          <a:bodyPr wrap="square">
            <a:spAutoFit/>
          </a:bodyPr>
          <a:lstStyle/>
          <a:p>
            <a:pPr algn="just"/>
            <a:r>
              <a:rPr lang="en-GB" sz="2200" dirty="0">
                <a:solidFill>
                  <a:srgbClr val="7F7F7F"/>
                </a:solidFill>
                <a:latin typeface="Helvetica"/>
                <a:cs typeface="Helvetica"/>
              </a:rPr>
              <a:t>https://</a:t>
            </a:r>
            <a:r>
              <a:rPr lang="en-GB" sz="2200" dirty="0" err="1">
                <a:solidFill>
                  <a:srgbClr val="7F7F7F"/>
                </a:solidFill>
                <a:latin typeface="Helvetica"/>
                <a:cs typeface="Helvetica"/>
              </a:rPr>
              <a:t>docs.targetvalidation.org</a:t>
            </a:r>
            <a:r>
              <a:rPr lang="en-GB" sz="2200" dirty="0">
                <a:solidFill>
                  <a:srgbClr val="7F7F7F"/>
                </a:solidFill>
                <a:latin typeface="Helvetica"/>
                <a:cs typeface="Helvetica"/>
              </a:rPr>
              <a:t>/</a:t>
            </a:r>
            <a:endParaRPr lang="en-GB" sz="2200" u="sng" dirty="0">
              <a:solidFill>
                <a:srgbClr val="7F7F7F"/>
              </a:solidFill>
              <a:latin typeface="Helvetica"/>
              <a:cs typeface="Helvetica"/>
            </a:endParaRPr>
          </a:p>
        </p:txBody>
      </p:sp>
    </p:spTree>
    <p:extLst>
      <p:ext uri="{BB962C8B-B14F-4D97-AF65-F5344CB8AC3E}">
        <p14:creationId xmlns:p14="http://schemas.microsoft.com/office/powerpoint/2010/main" val="351660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0" y="231678"/>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Looking for your new career move?</a:t>
            </a:r>
          </a:p>
        </p:txBody>
      </p:sp>
      <p:pic>
        <p:nvPicPr>
          <p:cNvPr id="6" name="Picture 5">
            <a:extLst>
              <a:ext uri="{FF2B5EF4-FFF2-40B4-BE49-F238E27FC236}">
                <a16:creationId xmlns:a16="http://schemas.microsoft.com/office/drawing/2014/main" id="{C3C35F9D-57B2-FA4A-9A02-8D8539B6A7A2}"/>
              </a:ext>
            </a:extLst>
          </p:cNvPr>
          <p:cNvPicPr>
            <a:picLocks noChangeAspect="1"/>
          </p:cNvPicPr>
          <p:nvPr/>
        </p:nvPicPr>
        <p:blipFill>
          <a:blip r:embed="rId3"/>
          <a:stretch>
            <a:fillRect/>
          </a:stretch>
        </p:blipFill>
        <p:spPr>
          <a:xfrm>
            <a:off x="0" y="1374678"/>
            <a:ext cx="9144000" cy="4354830"/>
          </a:xfrm>
          <a:prstGeom prst="rect">
            <a:avLst/>
          </a:prstGeom>
        </p:spPr>
      </p:pic>
      <p:sp>
        <p:nvSpPr>
          <p:cNvPr id="18" name="Rectangle 17">
            <a:extLst>
              <a:ext uri="{FF2B5EF4-FFF2-40B4-BE49-F238E27FC236}">
                <a16:creationId xmlns:a16="http://schemas.microsoft.com/office/drawing/2014/main" id="{B9B49094-391E-0847-BE22-29CF9869311E}"/>
              </a:ext>
            </a:extLst>
          </p:cNvPr>
          <p:cNvSpPr/>
          <p:nvPr/>
        </p:nvSpPr>
        <p:spPr>
          <a:xfrm>
            <a:off x="2336308" y="6038159"/>
            <a:ext cx="4471383" cy="430887"/>
          </a:xfrm>
          <a:prstGeom prst="rect">
            <a:avLst/>
          </a:prstGeom>
        </p:spPr>
        <p:txBody>
          <a:bodyPr wrap="square">
            <a:spAutoFit/>
          </a:bodyPr>
          <a:lstStyle/>
          <a:p>
            <a:pPr algn="just"/>
            <a:r>
              <a:rPr lang="en-GB" sz="2200" dirty="0">
                <a:solidFill>
                  <a:srgbClr val="7F7F7F"/>
                </a:solidFill>
                <a:latin typeface="Helvetica"/>
                <a:cs typeface="Helvetica"/>
              </a:rPr>
              <a:t>https://</a:t>
            </a:r>
            <a:r>
              <a:rPr lang="en-GB" sz="2200" dirty="0" err="1">
                <a:solidFill>
                  <a:srgbClr val="7F7F7F"/>
                </a:solidFill>
                <a:latin typeface="Helvetica"/>
                <a:cs typeface="Helvetica"/>
              </a:rPr>
              <a:t>www.opentargets.org</a:t>
            </a:r>
            <a:r>
              <a:rPr lang="en-GB" sz="2200" dirty="0">
                <a:solidFill>
                  <a:srgbClr val="7F7F7F"/>
                </a:solidFill>
                <a:latin typeface="Helvetica"/>
                <a:cs typeface="Helvetica"/>
              </a:rPr>
              <a:t>/jobs</a:t>
            </a:r>
            <a:endParaRPr lang="en-GB" sz="2200" u="sng" dirty="0">
              <a:solidFill>
                <a:srgbClr val="7F7F7F"/>
              </a:solidFill>
              <a:latin typeface="Helvetica"/>
              <a:cs typeface="Helvetica"/>
            </a:endParaRPr>
          </a:p>
        </p:txBody>
      </p:sp>
    </p:spTree>
    <p:extLst>
      <p:ext uri="{BB962C8B-B14F-4D97-AF65-F5344CB8AC3E}">
        <p14:creationId xmlns:p14="http://schemas.microsoft.com/office/powerpoint/2010/main" val="3648619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0" y="2811133"/>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400" dirty="0"/>
              <a:t>Details on data sources to associate </a:t>
            </a:r>
          </a:p>
          <a:p>
            <a:pPr algn="ctr">
              <a:lnSpc>
                <a:spcPct val="120000"/>
              </a:lnSpc>
            </a:pPr>
            <a:r>
              <a:rPr lang="en-GB" sz="3400" dirty="0"/>
              <a:t>targets and diseases</a:t>
            </a:r>
          </a:p>
          <a:p>
            <a:pPr algn="ctr">
              <a:lnSpc>
                <a:spcPct val="120000"/>
              </a:lnSpc>
            </a:pPr>
            <a:endParaRPr lang="en-GB" sz="3400" dirty="0"/>
          </a:p>
          <a:p>
            <a:pPr algn="ctr">
              <a:lnSpc>
                <a:spcPct val="120000"/>
              </a:lnSpc>
            </a:pPr>
            <a:r>
              <a:rPr lang="en-GB" sz="3400" dirty="0"/>
              <a:t>Other Open Targets resources</a:t>
            </a:r>
          </a:p>
        </p:txBody>
      </p:sp>
      <p:sp>
        <p:nvSpPr>
          <p:cNvPr id="3" name="Title 1"/>
          <p:cNvSpPr txBox="1">
            <a:spLocks/>
          </p:cNvSpPr>
          <p:nvPr/>
        </p:nvSpPr>
        <p:spPr>
          <a:xfrm>
            <a:off x="0" y="1284682"/>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t>Extra extra extra</a:t>
            </a:r>
          </a:p>
        </p:txBody>
      </p:sp>
    </p:spTree>
    <p:extLst>
      <p:ext uri="{BB962C8B-B14F-4D97-AF65-F5344CB8AC3E}">
        <p14:creationId xmlns:p14="http://schemas.microsoft.com/office/powerpoint/2010/main" val="3207677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813"/>
            <a:ext cx="9144000" cy="1143001"/>
          </a:xfrm>
        </p:spPr>
        <p:txBody>
          <a:bodyPr>
            <a:noAutofit/>
          </a:bodyPr>
          <a:lstStyle/>
          <a:p>
            <a:pPr algn="ctr"/>
            <a:r>
              <a:rPr lang="en-US" sz="4000" dirty="0">
                <a:solidFill>
                  <a:srgbClr val="0091EB"/>
                </a:solidFill>
                <a:latin typeface="Helvetica"/>
                <a:cs typeface="Helvetica"/>
              </a:rPr>
              <a:t>How the data* flows</a:t>
            </a:r>
          </a:p>
        </p:txBody>
      </p:sp>
      <p:pic>
        <p:nvPicPr>
          <p:cNvPr id="81" name="Picture 8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80221" y="2074111"/>
            <a:ext cx="695187" cy="693150"/>
          </a:xfrm>
          <a:prstGeom prst="rect">
            <a:avLst/>
          </a:prstGeom>
        </p:spPr>
      </p:pic>
      <p:pic>
        <p:nvPicPr>
          <p:cNvPr id="82" name="Picture 81"/>
          <p:cNvPicPr>
            <a:picLocks noChangeAspect="1"/>
          </p:cNvPicPr>
          <p:nvPr/>
        </p:nvPicPr>
        <p:blipFill>
          <a:blip r:embed="rId4"/>
          <a:stretch>
            <a:fillRect/>
          </a:stretch>
        </p:blipFill>
        <p:spPr>
          <a:xfrm>
            <a:off x="4448260" y="3416300"/>
            <a:ext cx="12700" cy="12700"/>
          </a:xfrm>
          <a:prstGeom prst="rect">
            <a:avLst/>
          </a:prstGeom>
        </p:spPr>
      </p:pic>
      <p:pic>
        <p:nvPicPr>
          <p:cNvPr id="83" name="Picture 82"/>
          <p:cNvPicPr>
            <a:picLocks noChangeAspect="1"/>
          </p:cNvPicPr>
          <p:nvPr/>
        </p:nvPicPr>
        <p:blipFill>
          <a:blip r:embed="rId4"/>
          <a:stretch>
            <a:fillRect/>
          </a:stretch>
        </p:blipFill>
        <p:spPr>
          <a:xfrm>
            <a:off x="4448260" y="3416300"/>
            <a:ext cx="12700" cy="12700"/>
          </a:xfrm>
          <a:prstGeom prst="rect">
            <a:avLst/>
          </a:prstGeom>
        </p:spPr>
      </p:pic>
      <p:pic>
        <p:nvPicPr>
          <p:cNvPr id="84" name="Picture 8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109727" y="5134945"/>
            <a:ext cx="1346416" cy="481383"/>
          </a:xfrm>
          <a:prstGeom prst="rect">
            <a:avLst/>
          </a:prstGeom>
        </p:spPr>
      </p:pic>
      <p:sp>
        <p:nvSpPr>
          <p:cNvPr id="87" name="Left-Right Arrow 86"/>
          <p:cNvSpPr/>
          <p:nvPr/>
        </p:nvSpPr>
        <p:spPr>
          <a:xfrm rot="18785121">
            <a:off x="1398370" y="2447100"/>
            <a:ext cx="832771" cy="2435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ight Arrow 88"/>
          <p:cNvSpPr/>
          <p:nvPr/>
        </p:nvSpPr>
        <p:spPr>
          <a:xfrm>
            <a:off x="2360729" y="3657136"/>
            <a:ext cx="576000"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2984556" y="3247703"/>
            <a:ext cx="1198390" cy="923330"/>
          </a:xfrm>
          <a:prstGeom prst="rect">
            <a:avLst/>
          </a:prstGeom>
          <a:noFill/>
        </p:spPr>
        <p:txBody>
          <a:bodyPr wrap="none" rtlCol="0">
            <a:spAutoFit/>
          </a:bodyPr>
          <a:lstStyle/>
          <a:p>
            <a:pPr algn="ctr"/>
            <a:r>
              <a:rPr lang="en-US" dirty="0">
                <a:solidFill>
                  <a:schemeClr val="bg1">
                    <a:lumMod val="65000"/>
                  </a:schemeClr>
                </a:solidFill>
                <a:latin typeface="Helvetica"/>
                <a:cs typeface="Helvetica"/>
              </a:rPr>
              <a:t>JSON</a:t>
            </a:r>
          </a:p>
          <a:p>
            <a:pPr algn="ctr"/>
            <a:r>
              <a:rPr lang="en-US" dirty="0">
                <a:solidFill>
                  <a:schemeClr val="bg1">
                    <a:lumMod val="65000"/>
                  </a:schemeClr>
                </a:solidFill>
                <a:latin typeface="Helvetica"/>
                <a:cs typeface="Helvetica"/>
              </a:rPr>
              <a:t>summary</a:t>
            </a:r>
          </a:p>
          <a:p>
            <a:pPr algn="ctr"/>
            <a:r>
              <a:rPr lang="en-US" dirty="0">
                <a:solidFill>
                  <a:schemeClr val="bg1">
                    <a:lumMod val="65000"/>
                  </a:schemeClr>
                </a:solidFill>
                <a:latin typeface="Helvetica"/>
                <a:cs typeface="Helvetica"/>
              </a:rPr>
              <a:t>document</a:t>
            </a:r>
          </a:p>
        </p:txBody>
      </p:sp>
      <p:sp>
        <p:nvSpPr>
          <p:cNvPr id="92" name="TextBox 91"/>
          <p:cNvSpPr txBox="1"/>
          <p:nvPr/>
        </p:nvSpPr>
        <p:spPr>
          <a:xfrm>
            <a:off x="4828625" y="4060682"/>
            <a:ext cx="1082348" cy="369332"/>
          </a:xfrm>
          <a:prstGeom prst="rect">
            <a:avLst/>
          </a:prstGeom>
          <a:noFill/>
        </p:spPr>
        <p:txBody>
          <a:bodyPr wrap="none" rtlCol="0">
            <a:spAutoFit/>
          </a:bodyPr>
          <a:lstStyle/>
          <a:p>
            <a:r>
              <a:rPr lang="en-US" dirty="0">
                <a:solidFill>
                  <a:schemeClr val="bg1">
                    <a:lumMod val="65000"/>
                  </a:schemeClr>
                </a:solidFill>
                <a:latin typeface="Helvetica"/>
                <a:cs typeface="Helvetica"/>
              </a:rPr>
              <a:t>Validator</a:t>
            </a:r>
          </a:p>
        </p:txBody>
      </p:sp>
      <p:sp>
        <p:nvSpPr>
          <p:cNvPr id="93" name="Curved Left Arrow 92"/>
          <p:cNvSpPr/>
          <p:nvPr/>
        </p:nvSpPr>
        <p:spPr>
          <a:xfrm rot="5400000">
            <a:off x="3690490" y="3360434"/>
            <a:ext cx="596820" cy="266137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5" name="TextBox 94"/>
          <p:cNvSpPr txBox="1"/>
          <p:nvPr/>
        </p:nvSpPr>
        <p:spPr>
          <a:xfrm>
            <a:off x="5944135" y="4066201"/>
            <a:ext cx="1594546" cy="738664"/>
          </a:xfrm>
          <a:prstGeom prst="rect">
            <a:avLst/>
          </a:prstGeom>
          <a:noFill/>
        </p:spPr>
        <p:txBody>
          <a:bodyPr wrap="square" rtlCol="0">
            <a:spAutoFit/>
          </a:bodyPr>
          <a:lstStyle/>
          <a:p>
            <a:pPr algn="ctr"/>
            <a:r>
              <a:rPr lang="en-US" b="1" dirty="0">
                <a:solidFill>
                  <a:srgbClr val="FF0000"/>
                </a:solidFill>
                <a:latin typeface="Helvetica"/>
                <a:cs typeface="Helvetica"/>
              </a:rPr>
              <a:t>Association</a:t>
            </a:r>
          </a:p>
          <a:p>
            <a:pPr algn="ctr"/>
            <a:r>
              <a:rPr lang="en-US" b="1" dirty="0">
                <a:solidFill>
                  <a:srgbClr val="FF0000"/>
                </a:solidFill>
                <a:latin typeface="Helvetica"/>
                <a:cs typeface="Helvetica"/>
              </a:rPr>
              <a:t>score </a:t>
            </a:r>
          </a:p>
          <a:p>
            <a:pPr algn="ctr"/>
            <a:r>
              <a:rPr lang="en-US" b="1" dirty="0">
                <a:solidFill>
                  <a:srgbClr val="FF0000"/>
                </a:solidFill>
                <a:latin typeface="Helvetica"/>
                <a:cs typeface="Helvetica"/>
              </a:rPr>
              <a:t>calculation</a:t>
            </a:r>
          </a:p>
        </p:txBody>
      </p:sp>
      <p:sp>
        <p:nvSpPr>
          <p:cNvPr id="99" name="TextBox 98"/>
          <p:cNvSpPr txBox="1"/>
          <p:nvPr/>
        </p:nvSpPr>
        <p:spPr>
          <a:xfrm>
            <a:off x="7442974" y="2309822"/>
            <a:ext cx="1544639" cy="646331"/>
          </a:xfrm>
          <a:prstGeom prst="rect">
            <a:avLst/>
          </a:prstGeom>
          <a:noFill/>
        </p:spPr>
        <p:txBody>
          <a:bodyPr wrap="none" rtlCol="0">
            <a:spAutoFit/>
          </a:bodyPr>
          <a:lstStyle/>
          <a:p>
            <a:pPr algn="ctr"/>
            <a:r>
              <a:rPr lang="en-US" dirty="0">
                <a:solidFill>
                  <a:schemeClr val="bg1">
                    <a:lumMod val="65000"/>
                  </a:schemeClr>
                </a:solidFill>
                <a:latin typeface="Helvetica"/>
                <a:cs typeface="Helvetica"/>
              </a:rPr>
              <a:t>Target Profile</a:t>
            </a:r>
          </a:p>
          <a:p>
            <a:pPr algn="ctr"/>
            <a:endParaRPr lang="en-US" dirty="0">
              <a:solidFill>
                <a:schemeClr val="bg1">
                  <a:lumMod val="65000"/>
                </a:schemeClr>
              </a:solidFill>
              <a:latin typeface="Helvetica"/>
              <a:cs typeface="Helvetica"/>
            </a:endParaRPr>
          </a:p>
        </p:txBody>
      </p:sp>
      <p:sp>
        <p:nvSpPr>
          <p:cNvPr id="100" name="Right Arrow 99"/>
          <p:cNvSpPr/>
          <p:nvPr/>
        </p:nvSpPr>
        <p:spPr>
          <a:xfrm rot="5400000">
            <a:off x="7996689" y="2890308"/>
            <a:ext cx="576000" cy="1387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 name="Picture 16" descr="http://www.ebi.ac.uk/ebisearch/redirect.ebi?url=%2Fsites%2Febi.ac.uk%2Ffiles%2Fresource%2Flogo%2Febang-400dpi.png&amp;digest=81184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157597" y="1873462"/>
            <a:ext cx="392976" cy="371907"/>
          </a:xfrm>
          <a:prstGeom prst="rect">
            <a:avLst/>
          </a:prstGeom>
          <a:noFill/>
        </p:spPr>
      </p:pic>
      <p:pic>
        <p:nvPicPr>
          <p:cNvPr id="105" name="Picture 10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251488" y="5707509"/>
            <a:ext cx="1200578" cy="320177"/>
          </a:xfrm>
          <a:prstGeom prst="rect">
            <a:avLst/>
          </a:prstGeom>
        </p:spPr>
      </p:pic>
      <p:pic>
        <p:nvPicPr>
          <p:cNvPr id="106" name="Picture 105"/>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0248" y="3398230"/>
            <a:ext cx="689759" cy="663793"/>
          </a:xfrm>
          <a:prstGeom prst="rect">
            <a:avLst/>
          </a:prstGeom>
        </p:spPr>
      </p:pic>
      <p:pic>
        <p:nvPicPr>
          <p:cNvPr id="107" name="Picture 106"/>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434377" y="3398230"/>
            <a:ext cx="689759" cy="663793"/>
          </a:xfrm>
          <a:prstGeom prst="rect">
            <a:avLst/>
          </a:prstGeom>
        </p:spPr>
      </p:pic>
      <p:pic>
        <p:nvPicPr>
          <p:cNvPr id="110" name="Picture 6" descr="http://yadamp.unisa.it/protcomp/img/unipro.gif"/>
          <p:cNvPicPr>
            <a:picLocks noChangeAspect="1" noChangeArrowheads="1"/>
          </p:cNvPicPr>
          <p:nvPr/>
        </p:nvPicPr>
        <p:blipFill>
          <a:blip r:embed="rId9"/>
          <a:srcRect/>
          <a:stretch>
            <a:fillRect/>
          </a:stretch>
        </p:blipFill>
        <p:spPr bwMode="auto">
          <a:xfrm>
            <a:off x="8268331" y="1418198"/>
            <a:ext cx="844210" cy="506526"/>
          </a:xfrm>
          <a:prstGeom prst="rect">
            <a:avLst/>
          </a:prstGeom>
          <a:noFill/>
        </p:spPr>
      </p:pic>
      <p:pic>
        <p:nvPicPr>
          <p:cNvPr id="111" name="Picture 17"/>
          <p:cNvPicPr>
            <a:picLocks noChangeAspect="1" noChangeArrowheads="1"/>
          </p:cNvPicPr>
          <p:nvPr/>
        </p:nvPicPr>
        <p:blipFill>
          <a:blip r:embed="rId10"/>
          <a:srcRect/>
          <a:stretch>
            <a:fillRect/>
          </a:stretch>
        </p:blipFill>
        <p:spPr bwMode="auto">
          <a:xfrm>
            <a:off x="8582447" y="1939980"/>
            <a:ext cx="435639" cy="427860"/>
          </a:xfrm>
          <a:prstGeom prst="rect">
            <a:avLst/>
          </a:prstGeom>
          <a:noFill/>
          <a:ln w="9525">
            <a:noFill/>
            <a:miter lim="800000"/>
            <a:headEnd/>
            <a:tailEnd/>
          </a:ln>
        </p:spPr>
      </p:pic>
      <p:pic>
        <p:nvPicPr>
          <p:cNvPr id="114" name="Picture 113" descr="Screen Shot 2016-11-03 at 13.02.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3326" y="3475588"/>
            <a:ext cx="1188918" cy="611999"/>
          </a:xfrm>
          <a:prstGeom prst="rect">
            <a:avLst/>
          </a:prstGeom>
          <a:ln>
            <a:solidFill>
              <a:schemeClr val="bg1">
                <a:lumMod val="85000"/>
              </a:schemeClr>
            </a:solidFill>
          </a:ln>
        </p:spPr>
      </p:pic>
      <p:sp>
        <p:nvSpPr>
          <p:cNvPr id="115" name="TextBox 114"/>
          <p:cNvSpPr txBox="1"/>
          <p:nvPr/>
        </p:nvSpPr>
        <p:spPr>
          <a:xfrm>
            <a:off x="7623835" y="4888005"/>
            <a:ext cx="1544012" cy="338554"/>
          </a:xfrm>
          <a:prstGeom prst="rect">
            <a:avLst/>
          </a:prstGeom>
          <a:noFill/>
        </p:spPr>
        <p:txBody>
          <a:bodyPr wrap="none" rtlCol="0">
            <a:spAutoFit/>
          </a:bodyPr>
          <a:lstStyle/>
          <a:p>
            <a:pPr algn="ctr"/>
            <a:r>
              <a:rPr lang="en-US" sz="1600" dirty="0">
                <a:solidFill>
                  <a:srgbClr val="A6A6A6"/>
                </a:solidFill>
                <a:latin typeface="Helvetica"/>
                <a:cs typeface="Helvetica"/>
              </a:rPr>
              <a:t>Disease profile</a:t>
            </a:r>
          </a:p>
        </p:txBody>
      </p:sp>
      <p:sp>
        <p:nvSpPr>
          <p:cNvPr id="116" name="Right Arrow 115"/>
          <p:cNvSpPr/>
          <p:nvPr/>
        </p:nvSpPr>
        <p:spPr>
          <a:xfrm rot="16200000">
            <a:off x="8051278" y="4469650"/>
            <a:ext cx="562371" cy="1387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a:cs typeface="Helvetica"/>
            </a:endParaRPr>
          </a:p>
        </p:txBody>
      </p:sp>
      <p:pic>
        <p:nvPicPr>
          <p:cNvPr id="117" name="Picture 1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95441" y="5257827"/>
            <a:ext cx="497926" cy="486144"/>
          </a:xfrm>
          <a:prstGeom prst="flowChartConnector">
            <a:avLst/>
          </a:prstGeom>
        </p:spPr>
      </p:pic>
      <p:pic>
        <p:nvPicPr>
          <p:cNvPr id="118" name="Picture 11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479880" y="5257827"/>
            <a:ext cx="507733" cy="494266"/>
          </a:xfrm>
          <a:prstGeom prst="rect">
            <a:avLst/>
          </a:prstGeom>
        </p:spPr>
      </p:pic>
      <p:pic>
        <p:nvPicPr>
          <p:cNvPr id="119" name="Picture 1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3164" y="1881696"/>
            <a:ext cx="497926" cy="486144"/>
          </a:xfrm>
          <a:prstGeom prst="flowChartConnector">
            <a:avLst/>
          </a:prstGeom>
        </p:spPr>
      </p:pic>
      <p:pic>
        <p:nvPicPr>
          <p:cNvPr id="120" name="Picture 119" descr="Screen Shot 2016-11-11 at 11.36.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36989" y="1772944"/>
            <a:ext cx="899997" cy="270000"/>
          </a:xfrm>
          <a:prstGeom prst="rect">
            <a:avLst/>
          </a:prstGeom>
        </p:spPr>
      </p:pic>
      <p:pic>
        <p:nvPicPr>
          <p:cNvPr id="121" name="Picture 120" descr="Screen Shot 2016-11-11 at 11.37.3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57485" y="1321064"/>
            <a:ext cx="1188000" cy="275331"/>
          </a:xfrm>
          <a:prstGeom prst="rect">
            <a:avLst/>
          </a:prstGeom>
        </p:spPr>
      </p:pic>
      <p:pic>
        <p:nvPicPr>
          <p:cNvPr id="122" name="Picture 121"/>
          <p:cNvPicPr>
            <a:picLocks noChangeAspect="1"/>
          </p:cNvPicPr>
          <p:nvPr/>
        </p:nvPicPr>
        <p:blipFill>
          <a:blip r:embed="rId15"/>
          <a:stretch>
            <a:fillRect/>
          </a:stretch>
        </p:blipFill>
        <p:spPr>
          <a:xfrm>
            <a:off x="2541101" y="1276197"/>
            <a:ext cx="498535" cy="514970"/>
          </a:xfrm>
          <a:prstGeom prst="rect">
            <a:avLst/>
          </a:prstGeom>
        </p:spPr>
      </p:pic>
      <p:pic>
        <p:nvPicPr>
          <p:cNvPr id="123" name="Picture 122" descr="Screen Shot 2016-11-11 at 11.47.0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62254" y="1298210"/>
            <a:ext cx="540000" cy="389543"/>
          </a:xfrm>
          <a:prstGeom prst="rect">
            <a:avLst/>
          </a:prstGeom>
        </p:spPr>
      </p:pic>
      <p:pic>
        <p:nvPicPr>
          <p:cNvPr id="124" name="Picture 123" descr="Screen Shot 2016-11-11 at 11.48.47.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58638" y="1612889"/>
            <a:ext cx="611999" cy="356556"/>
          </a:xfrm>
          <a:prstGeom prst="rect">
            <a:avLst/>
          </a:prstGeom>
        </p:spPr>
      </p:pic>
      <p:pic>
        <p:nvPicPr>
          <p:cNvPr id="125" name="Picture 124" descr="Screen Shot 2016-11-11 at 13.54.55.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57485" y="1630619"/>
            <a:ext cx="719999" cy="284650"/>
          </a:xfrm>
          <a:prstGeom prst="rect">
            <a:avLst/>
          </a:prstGeom>
        </p:spPr>
      </p:pic>
      <p:sp>
        <p:nvSpPr>
          <p:cNvPr id="44" name="TextBox 43"/>
          <p:cNvSpPr txBox="1"/>
          <p:nvPr/>
        </p:nvSpPr>
        <p:spPr>
          <a:xfrm>
            <a:off x="74972" y="6488668"/>
            <a:ext cx="4787563" cy="369332"/>
          </a:xfrm>
          <a:prstGeom prst="rect">
            <a:avLst/>
          </a:prstGeom>
          <a:noFill/>
        </p:spPr>
        <p:txBody>
          <a:bodyPr wrap="none" rtlCol="0">
            <a:spAutoFit/>
          </a:bodyPr>
          <a:lstStyle/>
          <a:p>
            <a:r>
              <a:rPr lang="en-US" dirty="0">
                <a:solidFill>
                  <a:srgbClr val="4F81BD"/>
                </a:solidFill>
              </a:rPr>
              <a:t>* e.g. genetic variants from NHGRI-GWAS catalog</a:t>
            </a:r>
          </a:p>
        </p:txBody>
      </p:sp>
      <p:pic>
        <p:nvPicPr>
          <p:cNvPr id="45" name="Picture 44"/>
          <p:cNvPicPr>
            <a:picLocks noChangeAspect="1"/>
          </p:cNvPicPr>
          <p:nvPr/>
        </p:nvPicPr>
        <p:blipFill>
          <a:blip r:embed="rId19"/>
          <a:stretch>
            <a:fillRect/>
          </a:stretch>
        </p:blipFill>
        <p:spPr>
          <a:xfrm>
            <a:off x="369902" y="3056747"/>
            <a:ext cx="1727998" cy="1727998"/>
          </a:xfrm>
          <a:prstGeom prst="rect">
            <a:avLst/>
          </a:prstGeom>
        </p:spPr>
      </p:pic>
      <p:sp>
        <p:nvSpPr>
          <p:cNvPr id="46" name="Left-Right Arrow 45"/>
          <p:cNvSpPr/>
          <p:nvPr/>
        </p:nvSpPr>
        <p:spPr>
          <a:xfrm rot="2799610">
            <a:off x="1492119" y="5045427"/>
            <a:ext cx="832771" cy="2435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Arrow 46"/>
          <p:cNvSpPr/>
          <p:nvPr/>
        </p:nvSpPr>
        <p:spPr>
          <a:xfrm>
            <a:off x="4191633" y="3683536"/>
            <a:ext cx="576000"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ight Arrow 47"/>
          <p:cNvSpPr/>
          <p:nvPr/>
        </p:nvSpPr>
        <p:spPr>
          <a:xfrm>
            <a:off x="5762243" y="3672695"/>
            <a:ext cx="576000"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ight Arrow 48"/>
          <p:cNvSpPr/>
          <p:nvPr/>
        </p:nvSpPr>
        <p:spPr>
          <a:xfrm>
            <a:off x="7250681" y="3683536"/>
            <a:ext cx="576000" cy="252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49" descr="Screen Shot 2018-03-15 at 03.39.44.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85537" y="5752093"/>
            <a:ext cx="1032644" cy="825051"/>
          </a:xfrm>
          <a:prstGeom prst="rect">
            <a:avLst/>
          </a:prstGeom>
        </p:spPr>
      </p:pic>
      <p:pic>
        <p:nvPicPr>
          <p:cNvPr id="3" name="Picture 2" descr="reactome_log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492054" y="2262028"/>
            <a:ext cx="1399032" cy="329184"/>
          </a:xfrm>
          <a:prstGeom prst="rect">
            <a:avLst/>
          </a:prstGeom>
        </p:spPr>
      </p:pic>
      <p:pic>
        <p:nvPicPr>
          <p:cNvPr id="4" name="Picture 3" descr="reactome_logo.png"/>
          <p:cNvPicPr>
            <a:picLocks noChangeAspect="1"/>
          </p:cNvPicPr>
          <p:nvPr/>
        </p:nvPicPr>
        <p:blipFill rotWithShape="1">
          <a:blip r:embed="rId21">
            <a:extLst>
              <a:ext uri="{28A0092B-C50C-407E-A947-70E740481C1C}">
                <a14:useLocalDpi xmlns:a14="http://schemas.microsoft.com/office/drawing/2010/main" val="0"/>
              </a:ext>
            </a:extLst>
          </a:blip>
          <a:srcRect r="78964"/>
          <a:stretch/>
        </p:blipFill>
        <p:spPr>
          <a:xfrm>
            <a:off x="7957751" y="1485960"/>
            <a:ext cx="294301" cy="329184"/>
          </a:xfrm>
          <a:prstGeom prst="rect">
            <a:avLst/>
          </a:prstGeom>
        </p:spPr>
      </p:pic>
      <p:pic>
        <p:nvPicPr>
          <p:cNvPr id="51" name="Picture 50" descr="Screen Shot 2016-11-11 at 11.48.47.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1619" y="1452341"/>
            <a:ext cx="611999" cy="356556"/>
          </a:xfrm>
          <a:prstGeom prst="rect">
            <a:avLst/>
          </a:prstGeom>
        </p:spPr>
      </p:pic>
    </p:spTree>
    <p:extLst>
      <p:ext uri="{BB962C8B-B14F-4D97-AF65-F5344CB8AC3E}">
        <p14:creationId xmlns:p14="http://schemas.microsoft.com/office/powerpoint/2010/main" val="1008378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18456"/>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GWAS catalog</a:t>
            </a:r>
          </a:p>
        </p:txBody>
      </p:sp>
      <p:sp>
        <p:nvSpPr>
          <p:cNvPr id="4" name="TextBox 3"/>
          <p:cNvSpPr txBox="1"/>
          <p:nvPr/>
        </p:nvSpPr>
        <p:spPr>
          <a:xfrm>
            <a:off x="0" y="1457725"/>
            <a:ext cx="9144000" cy="1964640"/>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Genome Wide Association Studies</a:t>
            </a:r>
            <a:endParaRPr lang="en-US" sz="1400" dirty="0">
              <a:solidFill>
                <a:srgbClr val="4F81BD"/>
              </a:solidFill>
              <a:latin typeface="Helvetica"/>
              <a:cs typeface="Helvetica"/>
            </a:endParaRPr>
          </a:p>
          <a:p>
            <a:pPr marL="285750" indent="-285750" algn="just">
              <a:lnSpc>
                <a:spcPct val="200000"/>
              </a:lnSpc>
              <a:buFont typeface="Arial"/>
              <a:buChar char="•"/>
            </a:pPr>
            <a:r>
              <a:rPr lang="en-US" sz="2400" dirty="0">
                <a:solidFill>
                  <a:srgbClr val="4F81BD"/>
                </a:solidFill>
                <a:latin typeface="Helvetica"/>
                <a:cs typeface="Helvetica"/>
              </a:rPr>
              <a:t>Array-based chips </a:t>
            </a:r>
            <a:r>
              <a:rPr lang="en-US" sz="2400" dirty="0">
                <a:solidFill>
                  <a:srgbClr val="4F81BD"/>
                </a:solidFill>
                <a:latin typeface="Helvetica"/>
                <a:cs typeface="Helvetica"/>
                <a:sym typeface="Wingdings"/>
              </a:rPr>
              <a:t> </a:t>
            </a:r>
            <a:r>
              <a:rPr lang="en-US" sz="2400" dirty="0">
                <a:solidFill>
                  <a:srgbClr val="4F81BD"/>
                </a:solidFill>
                <a:latin typeface="Helvetica"/>
                <a:cs typeface="Helvetica"/>
              </a:rPr>
              <a:t>genotyping </a:t>
            </a:r>
            <a:r>
              <a:rPr lang="en-US" sz="2400" dirty="0">
                <a:solidFill>
                  <a:srgbClr val="4F81BD"/>
                </a:solidFill>
                <a:latin typeface="Helvetica"/>
                <a:cs typeface="Helvetica"/>
                <a:sym typeface="Wingdings"/>
              </a:rPr>
              <a:t>100,000 SNPs </a:t>
            </a:r>
            <a:r>
              <a:rPr lang="en-US" sz="2400" dirty="0" err="1">
                <a:solidFill>
                  <a:srgbClr val="4F81BD"/>
                </a:solidFill>
                <a:latin typeface="Helvetica"/>
                <a:cs typeface="Helvetica"/>
                <a:sym typeface="Wingdings"/>
              </a:rPr>
              <a:t>genomewide</a:t>
            </a:r>
            <a:endParaRPr lang="en-US" sz="2400" dirty="0">
              <a:solidFill>
                <a:srgbClr val="4F81BD"/>
              </a:solidFill>
              <a:latin typeface="Helvetica"/>
              <a:cs typeface="Helvetica"/>
            </a:endParaRPr>
          </a:p>
          <a:p>
            <a:pPr marL="285750" indent="-285750" algn="just">
              <a:lnSpc>
                <a:spcPct val="200000"/>
              </a:lnSpc>
              <a:buFont typeface="Arial"/>
              <a:buChar char="•"/>
            </a:pPr>
            <a:endParaRPr lang="en-US" sz="1400" dirty="0">
              <a:solidFill>
                <a:srgbClr val="4F81BD"/>
              </a:solidFill>
              <a:latin typeface="Helvetica"/>
              <a:cs typeface="Helvetica"/>
            </a:endParaRPr>
          </a:p>
        </p:txBody>
      </p:sp>
      <p:grpSp>
        <p:nvGrpSpPr>
          <p:cNvPr id="3" name="Group 2"/>
          <p:cNvGrpSpPr/>
          <p:nvPr/>
        </p:nvGrpSpPr>
        <p:grpSpPr>
          <a:xfrm>
            <a:off x="893594" y="3834216"/>
            <a:ext cx="707712" cy="1554838"/>
            <a:chOff x="893594" y="3084162"/>
            <a:chExt cx="707712" cy="1554838"/>
          </a:xfrm>
        </p:grpSpPr>
        <p:pic>
          <p:nvPicPr>
            <p:cNvPr id="5" name="Picture 4" descr="14127007701_c52edfb6c7_o.png"/>
            <p:cNvPicPr>
              <a:picLocks noChangeAspect="1"/>
            </p:cNvPicPr>
            <p:nvPr/>
          </p:nvPicPr>
          <p:blipFill rotWithShape="1">
            <a:blip r:embed="rId2">
              <a:extLst>
                <a:ext uri="{28A0092B-C50C-407E-A947-70E740481C1C}">
                  <a14:useLocalDpi xmlns:a14="http://schemas.microsoft.com/office/drawing/2010/main" val="0"/>
                </a:ext>
              </a:extLst>
            </a:blip>
            <a:srcRect l="57550" t="14221" b="51220"/>
            <a:stretch/>
          </p:blipFill>
          <p:spPr>
            <a:xfrm>
              <a:off x="896034" y="3919000"/>
              <a:ext cx="702833" cy="720000"/>
            </a:xfrm>
            <a:prstGeom prst="rect">
              <a:avLst/>
            </a:prstGeom>
          </p:spPr>
        </p:pic>
        <p:pic>
          <p:nvPicPr>
            <p:cNvPr id="9" name="Picture 8" descr="14127007701_c52edfb6c7_o.png"/>
            <p:cNvPicPr>
              <a:picLocks noChangeAspect="1"/>
            </p:cNvPicPr>
            <p:nvPr/>
          </p:nvPicPr>
          <p:blipFill rotWithShape="1">
            <a:blip r:embed="rId2">
              <a:extLst>
                <a:ext uri="{28A0092B-C50C-407E-A947-70E740481C1C}">
                  <a14:useLocalDpi xmlns:a14="http://schemas.microsoft.com/office/drawing/2010/main" val="0"/>
                </a:ext>
              </a:extLst>
            </a:blip>
            <a:srcRect t="14221" r="59186" b="52780"/>
            <a:stretch/>
          </p:blipFill>
          <p:spPr>
            <a:xfrm>
              <a:off x="893594" y="3084162"/>
              <a:ext cx="707712" cy="720000"/>
            </a:xfrm>
            <a:prstGeom prst="rect">
              <a:avLst/>
            </a:prstGeom>
          </p:spPr>
        </p:pic>
      </p:grpSp>
      <p:grpSp>
        <p:nvGrpSpPr>
          <p:cNvPr id="6" name="Group 5"/>
          <p:cNvGrpSpPr/>
          <p:nvPr/>
        </p:nvGrpSpPr>
        <p:grpSpPr>
          <a:xfrm>
            <a:off x="1951629" y="3762772"/>
            <a:ext cx="790724" cy="1697727"/>
            <a:chOff x="1951629" y="3095761"/>
            <a:chExt cx="790724" cy="1697727"/>
          </a:xfrm>
        </p:grpSpPr>
        <p:grpSp>
          <p:nvGrpSpPr>
            <p:cNvPr id="36" name="Group 35"/>
            <p:cNvGrpSpPr/>
            <p:nvPr/>
          </p:nvGrpSpPr>
          <p:grpSpPr>
            <a:xfrm>
              <a:off x="1951629" y="3857932"/>
              <a:ext cx="790724" cy="935556"/>
              <a:chOff x="1370042" y="3692489"/>
              <a:chExt cx="790724" cy="935556"/>
            </a:xfrm>
          </p:grpSpPr>
          <p:pic>
            <p:nvPicPr>
              <p:cNvPr id="11" name="Picture 10"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370042" y="3861790"/>
                <a:ext cx="274347" cy="360000"/>
              </a:xfrm>
              <a:prstGeom prst="rect">
                <a:avLst/>
              </a:prstGeom>
            </p:spPr>
          </p:pic>
          <p:pic>
            <p:nvPicPr>
              <p:cNvPr id="17" name="Picture 16"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536406" y="4268045"/>
                <a:ext cx="274347" cy="360000"/>
              </a:xfrm>
              <a:prstGeom prst="rect">
                <a:avLst/>
              </a:prstGeom>
            </p:spPr>
          </p:pic>
          <p:grpSp>
            <p:nvGrpSpPr>
              <p:cNvPr id="24" name="Group 23"/>
              <p:cNvGrpSpPr>
                <a:grpSpLocks noChangeAspect="1"/>
              </p:cNvGrpSpPr>
              <p:nvPr/>
            </p:nvGrpSpPr>
            <p:grpSpPr>
              <a:xfrm rot="1404727">
                <a:off x="1423794" y="4117385"/>
                <a:ext cx="140259" cy="360000"/>
                <a:chOff x="3751759" y="2203011"/>
                <a:chExt cx="388677" cy="997610"/>
              </a:xfrm>
            </p:grpSpPr>
            <p:pic>
              <p:nvPicPr>
                <p:cNvPr id="25" name="Picture 24"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26" name="Picture 25"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pic>
            <p:nvPicPr>
              <p:cNvPr id="28" name="Picture 27"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734019" y="3928552"/>
                <a:ext cx="274347" cy="360000"/>
              </a:xfrm>
              <a:prstGeom prst="rect">
                <a:avLst/>
              </a:prstGeom>
            </p:spPr>
          </p:pic>
          <p:pic>
            <p:nvPicPr>
              <p:cNvPr id="29" name="Picture 28"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678072" y="3692489"/>
                <a:ext cx="274347" cy="360000"/>
              </a:xfrm>
              <a:prstGeom prst="rect">
                <a:avLst/>
              </a:prstGeom>
            </p:spPr>
          </p:pic>
          <p:pic>
            <p:nvPicPr>
              <p:cNvPr id="32" name="Picture 31"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886419" y="4136940"/>
                <a:ext cx="274347" cy="360000"/>
              </a:xfrm>
              <a:prstGeom prst="rect">
                <a:avLst/>
              </a:prstGeom>
            </p:spPr>
          </p:pic>
        </p:grpSp>
        <p:grpSp>
          <p:nvGrpSpPr>
            <p:cNvPr id="13" name="Group 12"/>
            <p:cNvGrpSpPr/>
            <p:nvPr/>
          </p:nvGrpSpPr>
          <p:grpSpPr>
            <a:xfrm>
              <a:off x="1986963" y="3095761"/>
              <a:ext cx="720056" cy="786352"/>
              <a:chOff x="1423795" y="2690431"/>
              <a:chExt cx="720056" cy="786352"/>
            </a:xfrm>
          </p:grpSpPr>
          <p:grpSp>
            <p:nvGrpSpPr>
              <p:cNvPr id="10" name="Group 9"/>
              <p:cNvGrpSpPr>
                <a:grpSpLocks noChangeAspect="1"/>
              </p:cNvGrpSpPr>
              <p:nvPr/>
            </p:nvGrpSpPr>
            <p:grpSpPr>
              <a:xfrm rot="1404727">
                <a:off x="1423795" y="3077783"/>
                <a:ext cx="140259" cy="360000"/>
                <a:chOff x="3751759" y="2203011"/>
                <a:chExt cx="388677" cy="997610"/>
              </a:xfrm>
            </p:grpSpPr>
            <p:pic>
              <p:nvPicPr>
                <p:cNvPr id="7" name="Picture 6"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12" name="Picture 11"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grpSp>
            <p:nvGrpSpPr>
              <p:cNvPr id="14" name="Group 13"/>
              <p:cNvGrpSpPr>
                <a:grpSpLocks noChangeAspect="1"/>
              </p:cNvGrpSpPr>
              <p:nvPr/>
            </p:nvGrpSpPr>
            <p:grpSpPr>
              <a:xfrm rot="1404727">
                <a:off x="1576195" y="3116783"/>
                <a:ext cx="140259" cy="360000"/>
                <a:chOff x="3751759" y="2203011"/>
                <a:chExt cx="388677" cy="997610"/>
              </a:xfrm>
            </p:grpSpPr>
            <p:pic>
              <p:nvPicPr>
                <p:cNvPr id="15" name="Picture 14"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16" name="Picture 15"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grpSp>
            <p:nvGrpSpPr>
              <p:cNvPr id="18" name="Group 17"/>
              <p:cNvGrpSpPr>
                <a:grpSpLocks noChangeAspect="1"/>
              </p:cNvGrpSpPr>
              <p:nvPr/>
            </p:nvGrpSpPr>
            <p:grpSpPr>
              <a:xfrm rot="1404727">
                <a:off x="1601382" y="2690431"/>
                <a:ext cx="140259" cy="360000"/>
                <a:chOff x="3751759" y="2203011"/>
                <a:chExt cx="388677" cy="997610"/>
              </a:xfrm>
            </p:grpSpPr>
            <p:pic>
              <p:nvPicPr>
                <p:cNvPr id="19" name="Picture 18"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20" name="Picture 19"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grpSp>
            <p:nvGrpSpPr>
              <p:cNvPr id="21" name="Group 20"/>
              <p:cNvGrpSpPr>
                <a:grpSpLocks noChangeAspect="1"/>
              </p:cNvGrpSpPr>
              <p:nvPr/>
            </p:nvGrpSpPr>
            <p:grpSpPr>
              <a:xfrm rot="1404727">
                <a:off x="1748499" y="2775290"/>
                <a:ext cx="140259" cy="360000"/>
                <a:chOff x="3751759" y="2203011"/>
                <a:chExt cx="388677" cy="997610"/>
              </a:xfrm>
            </p:grpSpPr>
            <p:pic>
              <p:nvPicPr>
                <p:cNvPr id="22" name="Picture 21"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23" name="Picture 22"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grpSp>
            <p:nvGrpSpPr>
              <p:cNvPr id="33" name="Group 32"/>
              <p:cNvGrpSpPr>
                <a:grpSpLocks noChangeAspect="1"/>
              </p:cNvGrpSpPr>
              <p:nvPr/>
            </p:nvGrpSpPr>
            <p:grpSpPr>
              <a:xfrm rot="1404727">
                <a:off x="2003592" y="2756506"/>
                <a:ext cx="140259" cy="360000"/>
                <a:chOff x="3751759" y="2203011"/>
                <a:chExt cx="388677" cy="997610"/>
              </a:xfrm>
            </p:grpSpPr>
            <p:pic>
              <p:nvPicPr>
                <p:cNvPr id="34" name="Picture 33"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35" name="Picture 34"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pic>
            <p:nvPicPr>
              <p:cNvPr id="27" name="Picture 26"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733412" y="3083153"/>
                <a:ext cx="274347" cy="360000"/>
              </a:xfrm>
              <a:prstGeom prst="rect">
                <a:avLst/>
              </a:prstGeom>
            </p:spPr>
          </p:pic>
        </p:grpSp>
      </p:grpSp>
      <p:pic>
        <p:nvPicPr>
          <p:cNvPr id="41" name="Picture 40" descr="aaa.jpg"/>
          <p:cNvPicPr>
            <a:picLocks noChangeAspect="1"/>
          </p:cNvPicPr>
          <p:nvPr/>
        </p:nvPicPr>
        <p:blipFill rotWithShape="1">
          <a:blip r:embed="rId4">
            <a:extLst>
              <a:ext uri="{28A0092B-C50C-407E-A947-70E740481C1C}">
                <a14:useLocalDpi xmlns:a14="http://schemas.microsoft.com/office/drawing/2010/main" val="0"/>
              </a:ext>
            </a:extLst>
          </a:blip>
          <a:srcRect t="14322"/>
          <a:stretch/>
        </p:blipFill>
        <p:spPr>
          <a:xfrm>
            <a:off x="3109609" y="3927635"/>
            <a:ext cx="1829445" cy="1368000"/>
          </a:xfrm>
          <a:prstGeom prst="rect">
            <a:avLst/>
          </a:prstGeom>
        </p:spPr>
      </p:pic>
      <p:pic>
        <p:nvPicPr>
          <p:cNvPr id="42" name="Picture 41" descr="aa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6486" y="4053635"/>
            <a:ext cx="1178044" cy="1116000"/>
          </a:xfrm>
          <a:prstGeom prst="rect">
            <a:avLst/>
          </a:prstGeom>
        </p:spPr>
      </p:pic>
      <p:pic>
        <p:nvPicPr>
          <p:cNvPr id="50" name="Picture 49" descr="Screen Shot 2016-11-11 at 18.30.4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2641" y="4107635"/>
            <a:ext cx="1505928" cy="1008000"/>
          </a:xfrm>
          <a:prstGeom prst="rect">
            <a:avLst/>
          </a:prstGeom>
        </p:spPr>
      </p:pic>
      <p:pic>
        <p:nvPicPr>
          <p:cNvPr id="37" name="Picture 36" descr="data_sources_Oct17_day (1).png"/>
          <p:cNvPicPr>
            <a:picLocks noChangeAspect="1"/>
          </p:cNvPicPr>
          <p:nvPr/>
        </p:nvPicPr>
        <p:blipFill rotWithShape="1">
          <a:blip r:embed="rId7">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spTree>
    <p:extLst>
      <p:ext uri="{BB962C8B-B14F-4D97-AF65-F5344CB8AC3E}">
        <p14:creationId xmlns:p14="http://schemas.microsoft.com/office/powerpoint/2010/main" val="824859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418944"/>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UniProt</a:t>
            </a:r>
            <a:endParaRPr lang="en-US" sz="4000" dirty="0"/>
          </a:p>
        </p:txBody>
      </p:sp>
      <p:sp>
        <p:nvSpPr>
          <p:cNvPr id="4" name="TextBox 3"/>
          <p:cNvSpPr txBox="1"/>
          <p:nvPr/>
        </p:nvSpPr>
        <p:spPr>
          <a:xfrm>
            <a:off x="0" y="1352933"/>
            <a:ext cx="9144000" cy="769441"/>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Protein: sequence, annotation, function</a:t>
            </a:r>
            <a:endParaRPr lang="en-US" sz="1400" dirty="0">
              <a:solidFill>
                <a:srgbClr val="4F81BD"/>
              </a:solidFill>
              <a:latin typeface="Helvetica"/>
              <a:cs typeface="Helvetica"/>
            </a:endParaRPr>
          </a:p>
        </p:txBody>
      </p:sp>
      <p:pic>
        <p:nvPicPr>
          <p:cNvPr id="3" name="Picture 2" descr="Screen Shot 2016-11-11 at 19.04.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000" y="2421542"/>
            <a:ext cx="5184000" cy="2665456"/>
          </a:xfrm>
          <a:prstGeom prst="rect">
            <a:avLst/>
          </a:prstGeom>
          <a:ln>
            <a:solidFill>
              <a:srgbClr val="D9D9D9"/>
            </a:solidFill>
          </a:ln>
        </p:spPr>
      </p:pic>
      <p:sp>
        <p:nvSpPr>
          <p:cNvPr id="6" name="TextBox 5"/>
          <p:cNvSpPr txBox="1"/>
          <p:nvPr/>
        </p:nvSpPr>
        <p:spPr>
          <a:xfrm>
            <a:off x="0" y="5317227"/>
            <a:ext cx="9144000" cy="769441"/>
          </a:xfrm>
          <a:prstGeom prst="rect">
            <a:avLst/>
          </a:prstGeom>
          <a:noFill/>
        </p:spPr>
        <p:txBody>
          <a:bodyPr wrap="square" rtlCol="0">
            <a:spAutoFit/>
          </a:bodyPr>
          <a:lstStyle/>
          <a:p>
            <a:pPr marL="342900" indent="-342900" algn="just">
              <a:lnSpc>
                <a:spcPct val="200000"/>
              </a:lnSpc>
              <a:buFont typeface="Arial"/>
              <a:buChar char="•"/>
            </a:pPr>
            <a:r>
              <a:rPr lang="en-US" sz="2400" dirty="0">
                <a:solidFill>
                  <a:srgbClr val="4F81BD"/>
                </a:solidFill>
                <a:latin typeface="Helvetica"/>
                <a:cs typeface="Helvetica"/>
              </a:rPr>
              <a:t>Manual </a:t>
            </a:r>
            <a:r>
              <a:rPr lang="en-US" sz="2400" dirty="0" err="1">
                <a:solidFill>
                  <a:srgbClr val="4F81BD"/>
                </a:solidFill>
                <a:latin typeface="Helvetica"/>
                <a:cs typeface="Helvetica"/>
              </a:rPr>
              <a:t>curation</a:t>
            </a:r>
            <a:r>
              <a:rPr lang="en-US" sz="2400" dirty="0">
                <a:solidFill>
                  <a:srgbClr val="4F81BD"/>
                </a:solidFill>
                <a:latin typeface="Helvetica"/>
                <a:cs typeface="Helvetica"/>
              </a:rPr>
              <a:t> of coding variants in patients</a:t>
            </a:r>
          </a:p>
        </p:txBody>
      </p:sp>
      <p:pic>
        <p:nvPicPr>
          <p:cNvPr id="7" name="Picture 6" descr="computer.jpg"/>
          <p:cNvPicPr>
            <a:picLocks noChangeAspect="1"/>
          </p:cNvPicPr>
          <p:nvPr/>
        </p:nvPicPr>
        <p:blipFill>
          <a:blip r:embed="rId3">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8" name="TextBox 7"/>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9" name="Picture 8"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spTree>
    <p:extLst>
      <p:ext uri="{BB962C8B-B14F-4D97-AF65-F5344CB8AC3E}">
        <p14:creationId xmlns:p14="http://schemas.microsoft.com/office/powerpoint/2010/main" val="1790554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11-14 at 14.26.19.png"/>
          <p:cNvPicPr>
            <a:picLocks noChangeAspect="1"/>
          </p:cNvPicPr>
          <p:nvPr/>
        </p:nvPicPr>
        <p:blipFill rotWithShape="1">
          <a:blip r:embed="rId2">
            <a:extLst>
              <a:ext uri="{28A0092B-C50C-407E-A947-70E740481C1C}">
                <a14:useLocalDpi xmlns:a14="http://schemas.microsoft.com/office/drawing/2010/main" val="0"/>
              </a:ext>
            </a:extLst>
          </a:blip>
          <a:srcRect b="88195"/>
          <a:stretch/>
        </p:blipFill>
        <p:spPr>
          <a:xfrm>
            <a:off x="533400" y="1794175"/>
            <a:ext cx="8077200" cy="496239"/>
          </a:xfrm>
          <a:prstGeom prst="rect">
            <a:avLst/>
          </a:prstGeom>
        </p:spPr>
      </p:pic>
      <p:pic>
        <p:nvPicPr>
          <p:cNvPr id="5" name="Picture 4" descr="Screen Shot 2016-11-14 at 14.26.19.png"/>
          <p:cNvPicPr>
            <a:picLocks noChangeAspect="1"/>
          </p:cNvPicPr>
          <p:nvPr/>
        </p:nvPicPr>
        <p:blipFill rotWithShape="1">
          <a:blip r:embed="rId2">
            <a:extLst>
              <a:ext uri="{28A0092B-C50C-407E-A947-70E740481C1C}">
                <a14:useLocalDpi xmlns:a14="http://schemas.microsoft.com/office/drawing/2010/main" val="0"/>
              </a:ext>
            </a:extLst>
          </a:blip>
          <a:srcRect t="52512"/>
          <a:stretch/>
        </p:blipFill>
        <p:spPr>
          <a:xfrm>
            <a:off x="533400" y="2237491"/>
            <a:ext cx="8077200" cy="1996268"/>
          </a:xfrm>
          <a:prstGeom prst="rect">
            <a:avLst/>
          </a:prstGeom>
        </p:spPr>
      </p:pic>
      <p:sp>
        <p:nvSpPr>
          <p:cNvPr id="4" name="Rectangle 3"/>
          <p:cNvSpPr/>
          <p:nvPr/>
        </p:nvSpPr>
        <p:spPr>
          <a:xfrm>
            <a:off x="533400" y="1794175"/>
            <a:ext cx="8077200" cy="2439584"/>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 y="4496305"/>
            <a:ext cx="10850091" cy="1569660"/>
          </a:xfrm>
          <a:prstGeom prst="rect">
            <a:avLst/>
          </a:prstGeom>
          <a:noFill/>
        </p:spPr>
        <p:txBody>
          <a:bodyPr wrap="square" rtlCol="0">
            <a:spAutoFit/>
          </a:bodyPr>
          <a:lstStyle/>
          <a:p>
            <a:pPr marL="285750" indent="-285750">
              <a:buFont typeface="Arial"/>
              <a:buChar char="•"/>
            </a:pPr>
            <a:r>
              <a:rPr lang="en-US" sz="2400" dirty="0">
                <a:solidFill>
                  <a:srgbClr val="4F81BD"/>
                </a:solidFill>
                <a:latin typeface="Helvetica"/>
                <a:cs typeface="Helvetica"/>
              </a:rPr>
              <a:t>Variants, genes, phenotypes in </a:t>
            </a:r>
            <a:r>
              <a:rPr lang="en-US" sz="2400" dirty="0">
                <a:solidFill>
                  <a:srgbClr val="4F81BD"/>
                </a:solidFill>
                <a:latin typeface="Helvetica"/>
                <a:cs typeface="Helvetica"/>
                <a:sym typeface="Wingdings"/>
              </a:rPr>
              <a:t>rare diseases</a:t>
            </a:r>
          </a:p>
          <a:p>
            <a:pPr marL="285750" indent="-285750">
              <a:buFont typeface="Arial"/>
              <a:buChar char="•"/>
            </a:pPr>
            <a:endParaRPr lang="en-US" sz="2400" dirty="0">
              <a:solidFill>
                <a:srgbClr val="4F81BD"/>
              </a:solidFill>
              <a:latin typeface="Helvetica"/>
              <a:cs typeface="Helvetica"/>
              <a:sym typeface="Wingdings"/>
            </a:endParaRPr>
          </a:p>
          <a:p>
            <a:pPr marL="285750" indent="-285750">
              <a:buFont typeface="Arial"/>
              <a:buChar char="•"/>
            </a:pPr>
            <a:r>
              <a:rPr lang="en-US" sz="2400" dirty="0">
                <a:solidFill>
                  <a:srgbClr val="4F81BD"/>
                </a:solidFill>
                <a:latin typeface="Helvetica"/>
                <a:cs typeface="Helvetica"/>
              </a:rPr>
              <a:t>Literature </a:t>
            </a:r>
            <a:r>
              <a:rPr lang="en-US" sz="2400" dirty="0" err="1">
                <a:solidFill>
                  <a:srgbClr val="4F81BD"/>
                </a:solidFill>
                <a:latin typeface="Helvetica"/>
                <a:cs typeface="Helvetica"/>
              </a:rPr>
              <a:t>curation</a:t>
            </a:r>
            <a:r>
              <a:rPr lang="en-US" sz="2400" dirty="0">
                <a:solidFill>
                  <a:srgbClr val="4F81BD"/>
                </a:solidFill>
                <a:latin typeface="Helvetica"/>
                <a:cs typeface="Helvetica"/>
              </a:rPr>
              <a:t> </a:t>
            </a:r>
            <a:r>
              <a:rPr lang="en-US" sz="2400" dirty="0">
                <a:solidFill>
                  <a:srgbClr val="4F81BD"/>
                </a:solidFill>
                <a:latin typeface="Helvetica"/>
                <a:cs typeface="Helvetica"/>
                <a:sym typeface="Wingdings"/>
              </a:rPr>
              <a:t></a:t>
            </a:r>
            <a:r>
              <a:rPr lang="en-US" sz="2400" dirty="0">
                <a:solidFill>
                  <a:srgbClr val="4F81BD"/>
                </a:solidFill>
                <a:latin typeface="Helvetica"/>
                <a:cs typeface="Helvetica"/>
              </a:rPr>
              <a:t> consultant clinical geneticists in the UK </a:t>
            </a:r>
          </a:p>
          <a:p>
            <a:endParaRPr lang="en-US" sz="2400" dirty="0">
              <a:solidFill>
                <a:srgbClr val="4F81BD"/>
              </a:solidFill>
              <a:latin typeface="Helvetica"/>
              <a:cs typeface="Helvetica"/>
            </a:endParaRPr>
          </a:p>
        </p:txBody>
      </p:sp>
      <p:pic>
        <p:nvPicPr>
          <p:cNvPr id="7" name="Picture 6" descr="data_sources_Oct17_day (1).png"/>
          <p:cNvPicPr>
            <a:picLocks noChangeAspect="1"/>
          </p:cNvPicPr>
          <p:nvPr/>
        </p:nvPicPr>
        <p:blipFill rotWithShape="1">
          <a:blip r:embed="rId3">
            <a:extLst>
              <a:ext uri="{28A0092B-C50C-407E-A947-70E740481C1C}">
                <a14:useLocalDpi xmlns:a14="http://schemas.microsoft.com/office/drawing/2010/main" val="0"/>
              </a:ext>
            </a:extLst>
          </a:blip>
          <a:srcRect t="16339" r="84209" b="72934"/>
          <a:stretch/>
        </p:blipFill>
        <p:spPr>
          <a:xfrm>
            <a:off x="18274" y="30258"/>
            <a:ext cx="1404142" cy="627197"/>
          </a:xfrm>
          <a:prstGeom prst="rect">
            <a:avLst/>
          </a:prstGeom>
        </p:spPr>
      </p:pic>
      <p:sp>
        <p:nvSpPr>
          <p:cNvPr id="55" name="Title 8"/>
          <p:cNvSpPr txBox="1">
            <a:spLocks/>
          </p:cNvSpPr>
          <p:nvPr/>
        </p:nvSpPr>
        <p:spPr>
          <a:xfrm>
            <a:off x="-1" y="657455"/>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Gene2Phenotype</a:t>
            </a:r>
          </a:p>
        </p:txBody>
      </p:sp>
    </p:spTree>
    <p:extLst>
      <p:ext uri="{BB962C8B-B14F-4D97-AF65-F5344CB8AC3E}">
        <p14:creationId xmlns:p14="http://schemas.microsoft.com/office/powerpoint/2010/main" val="2044839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418944"/>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UniProt</a:t>
            </a:r>
            <a:endParaRPr lang="en-US" sz="4000" dirty="0"/>
          </a:p>
        </p:txBody>
      </p:sp>
      <p:sp>
        <p:nvSpPr>
          <p:cNvPr id="4" name="TextBox 3"/>
          <p:cNvSpPr txBox="1"/>
          <p:nvPr/>
        </p:nvSpPr>
        <p:spPr>
          <a:xfrm>
            <a:off x="0" y="1352933"/>
            <a:ext cx="9144000" cy="769441"/>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Protein: sequence, annotation, function</a:t>
            </a:r>
            <a:endParaRPr lang="en-US" sz="1400" dirty="0">
              <a:solidFill>
                <a:srgbClr val="4F81BD"/>
              </a:solidFill>
              <a:latin typeface="Helvetica"/>
              <a:cs typeface="Helvetica"/>
            </a:endParaRPr>
          </a:p>
        </p:txBody>
      </p:sp>
      <p:pic>
        <p:nvPicPr>
          <p:cNvPr id="3" name="Picture 2" descr="Screen Shot 2016-11-11 at 19.04.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000" y="2421542"/>
            <a:ext cx="5184000" cy="2665456"/>
          </a:xfrm>
          <a:prstGeom prst="rect">
            <a:avLst/>
          </a:prstGeom>
          <a:ln>
            <a:solidFill>
              <a:srgbClr val="D9D9D9"/>
            </a:solidFill>
          </a:ln>
        </p:spPr>
      </p:pic>
      <p:sp>
        <p:nvSpPr>
          <p:cNvPr id="6" name="TextBox 5"/>
          <p:cNvSpPr txBox="1"/>
          <p:nvPr/>
        </p:nvSpPr>
        <p:spPr>
          <a:xfrm>
            <a:off x="0" y="5317227"/>
            <a:ext cx="9144000" cy="769441"/>
          </a:xfrm>
          <a:prstGeom prst="rect">
            <a:avLst/>
          </a:prstGeom>
          <a:noFill/>
        </p:spPr>
        <p:txBody>
          <a:bodyPr wrap="square" rtlCol="0">
            <a:spAutoFit/>
          </a:bodyPr>
          <a:lstStyle/>
          <a:p>
            <a:pPr marL="342900" indent="-342900" algn="just">
              <a:lnSpc>
                <a:spcPct val="200000"/>
              </a:lnSpc>
              <a:buFont typeface="Arial"/>
              <a:buChar char="•"/>
            </a:pPr>
            <a:r>
              <a:rPr lang="en-US" sz="2400" dirty="0">
                <a:solidFill>
                  <a:srgbClr val="4F81BD"/>
                </a:solidFill>
                <a:latin typeface="Helvetica"/>
                <a:cs typeface="Helvetica"/>
              </a:rPr>
              <a:t>Manual </a:t>
            </a:r>
            <a:r>
              <a:rPr lang="en-US" sz="2400" dirty="0" err="1">
                <a:solidFill>
                  <a:srgbClr val="4F81BD"/>
                </a:solidFill>
                <a:latin typeface="Helvetica"/>
                <a:cs typeface="Helvetica"/>
              </a:rPr>
              <a:t>curation</a:t>
            </a:r>
            <a:r>
              <a:rPr lang="en-US" sz="2400" dirty="0">
                <a:solidFill>
                  <a:srgbClr val="4F81BD"/>
                </a:solidFill>
                <a:latin typeface="Helvetica"/>
                <a:cs typeface="Helvetica"/>
              </a:rPr>
              <a:t> of coding variants in patients</a:t>
            </a:r>
          </a:p>
        </p:txBody>
      </p:sp>
      <p:pic>
        <p:nvPicPr>
          <p:cNvPr id="7" name="Picture 6" descr="computer.jpg"/>
          <p:cNvPicPr>
            <a:picLocks noChangeAspect="1"/>
          </p:cNvPicPr>
          <p:nvPr/>
        </p:nvPicPr>
        <p:blipFill>
          <a:blip r:embed="rId3">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8" name="TextBox 7"/>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9" name="Picture 8"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spTree>
    <p:extLst>
      <p:ext uri="{BB962C8B-B14F-4D97-AF65-F5344CB8AC3E}">
        <p14:creationId xmlns:p14="http://schemas.microsoft.com/office/powerpoint/2010/main" val="296299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418944"/>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PheWAS</a:t>
            </a:r>
            <a:endParaRPr lang="en-US" sz="4000" dirty="0"/>
          </a:p>
        </p:txBody>
      </p:sp>
      <p:pic>
        <p:nvPicPr>
          <p:cNvPr id="9" name="Picture 8" descr="data_sources_Oct17_day (1).png"/>
          <p:cNvPicPr>
            <a:picLocks noChangeAspect="1"/>
          </p:cNvPicPr>
          <p:nvPr/>
        </p:nvPicPr>
        <p:blipFill rotWithShape="1">
          <a:blip r:embed="rId2">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sp>
        <p:nvSpPr>
          <p:cNvPr id="11" name="TextBox 10"/>
          <p:cNvSpPr txBox="1"/>
          <p:nvPr/>
        </p:nvSpPr>
        <p:spPr>
          <a:xfrm>
            <a:off x="18274" y="1170210"/>
            <a:ext cx="9144000" cy="2985433"/>
          </a:xfrm>
          <a:prstGeom prst="rect">
            <a:avLst/>
          </a:prstGeom>
          <a:noFill/>
        </p:spPr>
        <p:txBody>
          <a:bodyPr wrap="square" rtlCol="0">
            <a:spAutoFit/>
          </a:bodyPr>
          <a:lstStyle/>
          <a:p>
            <a:pPr marL="285750" indent="-285750" algn="just">
              <a:lnSpc>
                <a:spcPct val="200000"/>
              </a:lnSpc>
              <a:buFont typeface="Arial"/>
              <a:buChar char="•"/>
            </a:pPr>
            <a:r>
              <a:rPr lang="en-US" sz="2400" dirty="0" err="1">
                <a:solidFill>
                  <a:srgbClr val="4F81BD"/>
                </a:solidFill>
                <a:latin typeface="Helvetica"/>
                <a:cs typeface="Helvetica"/>
              </a:rPr>
              <a:t>Phenome</a:t>
            </a:r>
            <a:r>
              <a:rPr lang="en-US" sz="2400" dirty="0">
                <a:solidFill>
                  <a:srgbClr val="4F81BD"/>
                </a:solidFill>
                <a:latin typeface="Helvetica"/>
                <a:cs typeface="Helvetica"/>
              </a:rPr>
              <a:t> Wide Association Studies</a:t>
            </a:r>
          </a:p>
          <a:p>
            <a:pPr marL="285750" indent="-285750" algn="just">
              <a:lnSpc>
                <a:spcPct val="200000"/>
              </a:lnSpc>
              <a:buFont typeface="Arial"/>
              <a:buChar char="•"/>
            </a:pPr>
            <a:r>
              <a:rPr lang="en-US" sz="2400" dirty="0">
                <a:solidFill>
                  <a:srgbClr val="4F81BD"/>
                </a:solidFill>
                <a:latin typeface="Helvetica"/>
                <a:cs typeface="Helvetica"/>
              </a:rPr>
              <a:t>A variant associated with multiple phenotypes</a:t>
            </a:r>
          </a:p>
          <a:p>
            <a:pPr marL="285750" indent="-285750" algn="just">
              <a:lnSpc>
                <a:spcPct val="200000"/>
              </a:lnSpc>
              <a:buFont typeface="Arial"/>
              <a:buChar char="•"/>
            </a:pPr>
            <a:r>
              <a:rPr lang="en-US" sz="2400" dirty="0">
                <a:solidFill>
                  <a:srgbClr val="4F81BD"/>
                </a:solidFill>
                <a:latin typeface="Helvetica"/>
                <a:cs typeface="Helvetica"/>
              </a:rPr>
              <a:t>Clinical phenotypes derived from EMR-linked </a:t>
            </a:r>
            <a:r>
              <a:rPr lang="en-US" sz="2400" dirty="0" err="1">
                <a:solidFill>
                  <a:srgbClr val="4F81BD"/>
                </a:solidFill>
                <a:latin typeface="Helvetica"/>
                <a:cs typeface="Helvetica"/>
              </a:rPr>
              <a:t>biobank</a:t>
            </a:r>
            <a:r>
              <a:rPr lang="en-US" sz="2400" dirty="0">
                <a:solidFill>
                  <a:srgbClr val="4F81BD"/>
                </a:solidFill>
                <a:latin typeface="Helvetica"/>
                <a:cs typeface="Helvetica"/>
              </a:rPr>
              <a:t> </a:t>
            </a:r>
            <a:r>
              <a:rPr lang="en-US" sz="2400" dirty="0" err="1">
                <a:solidFill>
                  <a:srgbClr val="4F81BD"/>
                </a:solidFill>
                <a:latin typeface="Helvetica"/>
                <a:cs typeface="Helvetica"/>
              </a:rPr>
              <a:t>BioVU</a:t>
            </a:r>
            <a:endParaRPr lang="en-US" sz="2400" dirty="0">
              <a:solidFill>
                <a:srgbClr val="4F81BD"/>
              </a:solidFill>
              <a:latin typeface="Helvetica"/>
              <a:cs typeface="Helvetica"/>
            </a:endParaRPr>
          </a:p>
          <a:p>
            <a:pPr marL="285750" indent="-285750" algn="just">
              <a:lnSpc>
                <a:spcPct val="200000"/>
              </a:lnSpc>
              <a:buFont typeface="Arial"/>
              <a:buChar char="•"/>
            </a:pPr>
            <a:r>
              <a:rPr lang="en-US" sz="2400" dirty="0">
                <a:solidFill>
                  <a:srgbClr val="4F81BD"/>
                </a:solidFill>
                <a:latin typeface="Helvetica"/>
                <a:cs typeface="Helvetica"/>
              </a:rPr>
              <a:t>ICD9 codes mapped to EFO</a:t>
            </a:r>
          </a:p>
        </p:txBody>
      </p:sp>
      <p:pic>
        <p:nvPicPr>
          <p:cNvPr id="3" name="Picture 2" descr="Screen Shot 2017-10-20 at 16.18.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555" y="3586227"/>
            <a:ext cx="4422923" cy="3156426"/>
          </a:xfrm>
          <a:prstGeom prst="rect">
            <a:avLst/>
          </a:prstGeom>
        </p:spPr>
      </p:pic>
    </p:spTree>
    <p:extLst>
      <p:ext uri="{BB962C8B-B14F-4D97-AF65-F5344CB8AC3E}">
        <p14:creationId xmlns:p14="http://schemas.microsoft.com/office/powerpoint/2010/main" val="1640386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0-20 at 15.05.25.png"/>
          <p:cNvPicPr>
            <a:picLocks noChangeAspect="1"/>
          </p:cNvPicPr>
          <p:nvPr/>
        </p:nvPicPr>
        <p:blipFill rotWithShape="1">
          <a:blip r:embed="rId2">
            <a:extLst>
              <a:ext uri="{28A0092B-C50C-407E-A947-70E740481C1C}">
                <a14:useLocalDpi xmlns:a14="http://schemas.microsoft.com/office/drawing/2010/main" val="0"/>
              </a:ext>
            </a:extLst>
          </a:blip>
          <a:srcRect l="3898" t="27348" r="3872" b="2952"/>
          <a:stretch/>
        </p:blipFill>
        <p:spPr>
          <a:xfrm>
            <a:off x="356348" y="2761932"/>
            <a:ext cx="8433587" cy="4017278"/>
          </a:xfrm>
          <a:prstGeom prst="rect">
            <a:avLst/>
          </a:prstGeom>
        </p:spPr>
      </p:pic>
      <p:sp>
        <p:nvSpPr>
          <p:cNvPr id="55" name="Title 8"/>
          <p:cNvSpPr txBox="1">
            <a:spLocks/>
          </p:cNvSpPr>
          <p:nvPr/>
        </p:nvSpPr>
        <p:spPr>
          <a:xfrm>
            <a:off x="0" y="418944"/>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GE </a:t>
            </a:r>
            <a:r>
              <a:rPr lang="en-US" sz="4000" dirty="0" err="1"/>
              <a:t>PanelApp</a:t>
            </a:r>
            <a:endParaRPr lang="en-US" sz="4000" dirty="0"/>
          </a:p>
        </p:txBody>
      </p:sp>
      <p:sp>
        <p:nvSpPr>
          <p:cNvPr id="4" name="TextBox 3"/>
          <p:cNvSpPr txBox="1"/>
          <p:nvPr/>
        </p:nvSpPr>
        <p:spPr>
          <a:xfrm>
            <a:off x="18274" y="1170210"/>
            <a:ext cx="9144000" cy="1508105"/>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Aid clinical interpretation of genomes for the 100K project</a:t>
            </a:r>
          </a:p>
          <a:p>
            <a:pPr marL="285750" indent="-285750" algn="just">
              <a:lnSpc>
                <a:spcPct val="200000"/>
              </a:lnSpc>
              <a:buFont typeface="Arial"/>
              <a:buChar char="•"/>
            </a:pPr>
            <a:r>
              <a:rPr lang="en-US" sz="2400" dirty="0">
                <a:solidFill>
                  <a:srgbClr val="4F81BD"/>
                </a:solidFill>
                <a:latin typeface="Helvetica"/>
                <a:cs typeface="Helvetica"/>
              </a:rPr>
              <a:t>We include ‘green genes’ from version 1+ and phenotypes</a:t>
            </a:r>
          </a:p>
        </p:txBody>
      </p:sp>
      <p:pic>
        <p:nvPicPr>
          <p:cNvPr id="9" name="Picture 8" descr="data_sources_Oct17_day (1).png"/>
          <p:cNvPicPr>
            <a:picLocks noChangeAspect="1"/>
          </p:cNvPicPr>
          <p:nvPr/>
        </p:nvPicPr>
        <p:blipFill rotWithShape="1">
          <a:blip r:embed="rId3">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pic>
        <p:nvPicPr>
          <p:cNvPr id="10" name="Picture 9" descr="Screen Shot 2017-10-20 at 15.05.25.png"/>
          <p:cNvPicPr>
            <a:picLocks noChangeAspect="1"/>
          </p:cNvPicPr>
          <p:nvPr/>
        </p:nvPicPr>
        <p:blipFill rotWithShape="1">
          <a:blip r:embed="rId2">
            <a:extLst>
              <a:ext uri="{28A0092B-C50C-407E-A947-70E740481C1C}">
                <a14:useLocalDpi xmlns:a14="http://schemas.microsoft.com/office/drawing/2010/main" val="0"/>
              </a:ext>
            </a:extLst>
          </a:blip>
          <a:srcRect l="77673" t="1734" r="4842" b="84228"/>
          <a:stretch/>
        </p:blipFill>
        <p:spPr>
          <a:xfrm>
            <a:off x="204667" y="2861044"/>
            <a:ext cx="1567939" cy="793512"/>
          </a:xfrm>
          <a:prstGeom prst="rect">
            <a:avLst/>
          </a:prstGeom>
        </p:spPr>
      </p:pic>
    </p:spTree>
    <p:extLst>
      <p:ext uri="{BB962C8B-B14F-4D97-AF65-F5344CB8AC3E}">
        <p14:creationId xmlns:p14="http://schemas.microsoft.com/office/powerpoint/2010/main" val="263482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1"/>
          <p:cNvSpPr txBox="1">
            <a:spLocks noGrp="1"/>
          </p:cNvSpPr>
          <p:nvPr>
            <p:ph type="title" idx="4294967295"/>
          </p:nvPr>
        </p:nvSpPr>
        <p:spPr>
          <a:xfrm>
            <a:off x="38100" y="163513"/>
            <a:ext cx="9105900" cy="615950"/>
          </a:xfrm>
          <a:prstGeom prst="rect">
            <a:avLst/>
          </a:prstGeom>
          <a:noFill/>
          <a:ln>
            <a:noFill/>
          </a:ln>
        </p:spPr>
        <p:txBody>
          <a:bodyPr spcFirstLastPara="1" wrap="square" lIns="0" tIns="0" rIns="0" bIns="0" anchor="ctr" anchorCtr="0">
            <a:noAutofit/>
          </a:bodyPr>
          <a:lstStyle/>
          <a:p>
            <a:pPr marL="11131" lvl="0" indent="0" algn="ctr" rtl="0">
              <a:spcBef>
                <a:spcPts val="0"/>
              </a:spcBef>
              <a:spcAft>
                <a:spcPts val="0"/>
              </a:spcAft>
              <a:buClr>
                <a:srgbClr val="0091EB"/>
              </a:buClr>
              <a:buSzPts val="4000"/>
              <a:buFont typeface="Helvetica Neue"/>
              <a:buNone/>
            </a:pPr>
            <a:r>
              <a:rPr lang="en-US" sz="4000" dirty="0">
                <a:solidFill>
                  <a:srgbClr val="0091EB"/>
                </a:solidFill>
                <a:latin typeface="Arial" panose="020B0604020202020204" pitchFamily="34" charset="0"/>
                <a:ea typeface="Helvetica Neue"/>
                <a:cs typeface="Arial" panose="020B0604020202020204" pitchFamily="34" charset="0"/>
                <a:sym typeface="Helvetica Neue"/>
              </a:rPr>
              <a:t>Partnership to transform drug discovery</a:t>
            </a:r>
            <a:endParaRPr sz="4000" dirty="0">
              <a:solidFill>
                <a:srgbClr val="0091EB"/>
              </a:solidFill>
              <a:latin typeface="Arial" panose="020B0604020202020204" pitchFamily="34" charset="0"/>
              <a:ea typeface="Helvetica Neue"/>
              <a:cs typeface="Arial" panose="020B0604020202020204" pitchFamily="34" charset="0"/>
              <a:sym typeface="Helvetica Neue"/>
            </a:endParaRPr>
          </a:p>
        </p:txBody>
      </p:sp>
      <p:pic>
        <p:nvPicPr>
          <p:cNvPr id="3" name="Picture 2">
            <a:extLst>
              <a:ext uri="{FF2B5EF4-FFF2-40B4-BE49-F238E27FC236}">
                <a16:creationId xmlns:a16="http://schemas.microsoft.com/office/drawing/2014/main" id="{258CC28B-FD7A-D946-A675-CD025F446DF7}"/>
              </a:ext>
            </a:extLst>
          </p:cNvPr>
          <p:cNvPicPr>
            <a:picLocks noChangeAspect="1"/>
          </p:cNvPicPr>
          <p:nvPr/>
        </p:nvPicPr>
        <p:blipFill rotWithShape="1">
          <a:blip r:embed="rId3"/>
          <a:srcRect l="12305" t="10238" r="9261" b="29506"/>
          <a:stretch/>
        </p:blipFill>
        <p:spPr>
          <a:xfrm>
            <a:off x="961973" y="1101854"/>
            <a:ext cx="6934405" cy="4440287"/>
          </a:xfrm>
          <a:prstGeom prst="rect">
            <a:avLst/>
          </a:prstGeom>
        </p:spPr>
      </p:pic>
      <p:sp>
        <p:nvSpPr>
          <p:cNvPr id="5" name="TextBox 4">
            <a:extLst>
              <a:ext uri="{FF2B5EF4-FFF2-40B4-BE49-F238E27FC236}">
                <a16:creationId xmlns:a16="http://schemas.microsoft.com/office/drawing/2014/main" id="{5780AD73-BF2F-D54E-8DC6-373D6F2599F3}"/>
              </a:ext>
            </a:extLst>
          </p:cNvPr>
          <p:cNvSpPr txBox="1"/>
          <p:nvPr/>
        </p:nvSpPr>
        <p:spPr>
          <a:xfrm>
            <a:off x="765543" y="6137266"/>
            <a:ext cx="7830143" cy="592726"/>
          </a:xfrm>
          <a:prstGeom prst="rect">
            <a:avLst/>
          </a:prstGeom>
          <a:solidFill>
            <a:schemeClr val="bg1"/>
          </a:solidFill>
          <a:ln>
            <a:solidFill>
              <a:srgbClr val="FF0000"/>
            </a:solidFill>
          </a:ln>
        </p:spPr>
        <p:txBody>
          <a:bodyPr wrap="square" rtlCol="0">
            <a:spAutoFit/>
          </a:bodyPr>
          <a:lstStyle/>
          <a:p>
            <a:pPr algn="ctr">
              <a:lnSpc>
                <a:spcPct val="150000"/>
              </a:lnSpc>
            </a:pPr>
            <a:r>
              <a:rPr lang="en-US" sz="2400" dirty="0">
                <a:solidFill>
                  <a:srgbClr val="FF0000"/>
                </a:solidFill>
                <a:latin typeface="Arial" panose="020B0604020202020204" pitchFamily="34" charset="0"/>
                <a:cs typeface="Arial" panose="020B0604020202020204" pitchFamily="34" charset="0"/>
              </a:rPr>
              <a:t>Systematic identification and </a:t>
            </a:r>
            <a:r>
              <a:rPr lang="en-US" sz="2400" dirty="0" err="1">
                <a:solidFill>
                  <a:srgbClr val="FF0000"/>
                </a:solidFill>
                <a:latin typeface="Arial" panose="020B0604020202020204" pitchFamily="34" charset="0"/>
                <a:cs typeface="Arial" panose="020B0604020202020204" pitchFamily="34" charset="0"/>
              </a:rPr>
              <a:t>prioritisation</a:t>
            </a:r>
            <a:r>
              <a:rPr lang="en-US" sz="2400" dirty="0">
                <a:solidFill>
                  <a:srgbClr val="FF0000"/>
                </a:solidFill>
                <a:latin typeface="Arial" panose="020B0604020202020204" pitchFamily="34" charset="0"/>
                <a:cs typeface="Arial" panose="020B0604020202020204" pitchFamily="34" charset="0"/>
              </a:rPr>
              <a:t> of targets</a:t>
            </a:r>
          </a:p>
        </p:txBody>
      </p:sp>
      <p:sp>
        <p:nvSpPr>
          <p:cNvPr id="2" name="Oval 1">
            <a:extLst>
              <a:ext uri="{FF2B5EF4-FFF2-40B4-BE49-F238E27FC236}">
                <a16:creationId xmlns:a16="http://schemas.microsoft.com/office/drawing/2014/main" id="{FFCBD9EE-4508-9A41-AF2D-D2FE9C3BA69E}"/>
              </a:ext>
            </a:extLst>
          </p:cNvPr>
          <p:cNvSpPr/>
          <p:nvPr/>
        </p:nvSpPr>
        <p:spPr>
          <a:xfrm>
            <a:off x="489164" y="940605"/>
            <a:ext cx="1713888" cy="19518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D9C01E9-F308-4D49-A5EC-0D6288629CA3}"/>
              </a:ext>
            </a:extLst>
          </p:cNvPr>
          <p:cNvSpPr/>
          <p:nvPr/>
        </p:nvSpPr>
        <p:spPr>
          <a:xfrm>
            <a:off x="652400" y="4068024"/>
            <a:ext cx="1035721" cy="16469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9661B2-763F-DD4E-B5F2-6766B2EAEEF8}"/>
              </a:ext>
            </a:extLst>
          </p:cNvPr>
          <p:cNvSpPr/>
          <p:nvPr/>
        </p:nvSpPr>
        <p:spPr>
          <a:xfrm>
            <a:off x="3049187" y="4821171"/>
            <a:ext cx="1035721" cy="92026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6A28B05-E0D0-1F42-9DDC-23D2D584161A}"/>
              </a:ext>
            </a:extLst>
          </p:cNvPr>
          <p:cNvSpPr/>
          <p:nvPr/>
        </p:nvSpPr>
        <p:spPr>
          <a:xfrm>
            <a:off x="4975592" y="4731810"/>
            <a:ext cx="809747" cy="113272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0728C43-820A-4D48-9CEB-8C6D92074C06}"/>
              </a:ext>
            </a:extLst>
          </p:cNvPr>
          <p:cNvSpPr/>
          <p:nvPr/>
        </p:nvSpPr>
        <p:spPr>
          <a:xfrm>
            <a:off x="7280916" y="3997684"/>
            <a:ext cx="1035721" cy="14565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1C6EAB5-CB27-E545-A01F-808875919589}"/>
              </a:ext>
            </a:extLst>
          </p:cNvPr>
          <p:cNvSpPr/>
          <p:nvPr/>
        </p:nvSpPr>
        <p:spPr>
          <a:xfrm>
            <a:off x="6394083" y="1028633"/>
            <a:ext cx="1992008" cy="17496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CEF9AA3-93F3-BD49-880A-8584149D79D9}"/>
              </a:ext>
            </a:extLst>
          </p:cNvPr>
          <p:cNvSpPr/>
          <p:nvPr/>
        </p:nvSpPr>
        <p:spPr>
          <a:xfrm>
            <a:off x="3841052" y="1081388"/>
            <a:ext cx="1211416" cy="6159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28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289264"/>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EVA</a:t>
            </a:r>
          </a:p>
        </p:txBody>
      </p:sp>
      <p:sp>
        <p:nvSpPr>
          <p:cNvPr id="4" name="TextBox 3"/>
          <p:cNvSpPr txBox="1"/>
          <p:nvPr/>
        </p:nvSpPr>
        <p:spPr>
          <a:xfrm>
            <a:off x="-21905" y="1240408"/>
            <a:ext cx="9144000" cy="1508105"/>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With </a:t>
            </a:r>
            <a:r>
              <a:rPr lang="en-US" sz="2400" dirty="0" err="1">
                <a:solidFill>
                  <a:srgbClr val="4F81BD"/>
                </a:solidFill>
                <a:latin typeface="Helvetica"/>
                <a:cs typeface="Helvetica"/>
              </a:rPr>
              <a:t>ClinVar</a:t>
            </a:r>
            <a:r>
              <a:rPr lang="en-US" sz="2400" dirty="0">
                <a:solidFill>
                  <a:srgbClr val="4F81BD"/>
                </a:solidFill>
                <a:latin typeface="Helvetica"/>
                <a:cs typeface="Helvetica"/>
              </a:rPr>
              <a:t> information for rare diseases</a:t>
            </a:r>
          </a:p>
          <a:p>
            <a:pPr marL="285750" indent="-285750" algn="just">
              <a:lnSpc>
                <a:spcPct val="200000"/>
              </a:lnSpc>
              <a:buFont typeface="Arial"/>
              <a:buChar char="•"/>
            </a:pPr>
            <a:r>
              <a:rPr lang="en-US" sz="2400" dirty="0">
                <a:solidFill>
                  <a:srgbClr val="4F81BD"/>
                </a:solidFill>
                <a:latin typeface="Helvetica"/>
                <a:cs typeface="Helvetica"/>
              </a:rPr>
              <a:t>Clinical significance: pathogenic, protective</a:t>
            </a:r>
          </a:p>
        </p:txBody>
      </p:sp>
      <p:pic>
        <p:nvPicPr>
          <p:cNvPr id="3" name="Picture 2" descr="Screen Shot 2016-11-11 at 19.34.31.png"/>
          <p:cNvPicPr>
            <a:picLocks noChangeAspect="1"/>
          </p:cNvPicPr>
          <p:nvPr/>
        </p:nvPicPr>
        <p:blipFill rotWithShape="1">
          <a:blip r:embed="rId3">
            <a:extLst>
              <a:ext uri="{28A0092B-C50C-407E-A947-70E740481C1C}">
                <a14:useLocalDpi xmlns:a14="http://schemas.microsoft.com/office/drawing/2010/main" val="0"/>
              </a:ext>
            </a:extLst>
          </a:blip>
          <a:srcRect b="19819"/>
          <a:stretch/>
        </p:blipFill>
        <p:spPr>
          <a:xfrm>
            <a:off x="1515389" y="2881784"/>
            <a:ext cx="6113222" cy="3092995"/>
          </a:xfrm>
          <a:prstGeom prst="rect">
            <a:avLst/>
          </a:prstGeom>
          <a:ln>
            <a:solidFill>
              <a:schemeClr val="bg1">
                <a:lumMod val="85000"/>
              </a:schemeClr>
            </a:solidFill>
          </a:ln>
        </p:spPr>
      </p:pic>
      <p:pic>
        <p:nvPicPr>
          <p:cNvPr id="6" name="Picture 5" descr="computer.jpg"/>
          <p:cNvPicPr>
            <a:picLocks noChangeAspect="1"/>
          </p:cNvPicPr>
          <p:nvPr/>
        </p:nvPicPr>
        <p:blipFill>
          <a:blip r:embed="rId4">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7" name="TextBox 6"/>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8" name="Picture 7" descr="data_sources_Oct17_day (1).png"/>
          <p:cNvPicPr>
            <a:picLocks noChangeAspect="1"/>
          </p:cNvPicPr>
          <p:nvPr/>
        </p:nvPicPr>
        <p:blipFill rotWithShape="1">
          <a:blip r:embed="rId5">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pic>
        <p:nvPicPr>
          <p:cNvPr id="9" name="Picture 8" descr="data_sources_Oct17_day (1).png"/>
          <p:cNvPicPr>
            <a:picLocks noChangeAspect="1"/>
          </p:cNvPicPr>
          <p:nvPr/>
        </p:nvPicPr>
        <p:blipFill rotWithShape="1">
          <a:blip r:embed="rId5">
            <a:extLst>
              <a:ext uri="{28A0092B-C50C-407E-A947-70E740481C1C}">
                <a14:useLocalDpi xmlns:a14="http://schemas.microsoft.com/office/drawing/2010/main" val="0"/>
              </a:ext>
            </a:extLst>
          </a:blip>
          <a:srcRect l="15457" t="16339" r="70055" b="72934"/>
          <a:stretch/>
        </p:blipFill>
        <p:spPr>
          <a:xfrm>
            <a:off x="-1" y="712271"/>
            <a:ext cx="1288338" cy="627197"/>
          </a:xfrm>
          <a:prstGeom prst="rect">
            <a:avLst/>
          </a:prstGeom>
        </p:spPr>
      </p:pic>
    </p:spTree>
    <p:extLst>
      <p:ext uri="{BB962C8B-B14F-4D97-AF65-F5344CB8AC3E}">
        <p14:creationId xmlns:p14="http://schemas.microsoft.com/office/powerpoint/2010/main" val="2447524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917718"/>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3900" dirty="0"/>
              <a:t>Data sources: The Cancer Gene Census</a:t>
            </a:r>
          </a:p>
        </p:txBody>
      </p:sp>
      <p:sp>
        <p:nvSpPr>
          <p:cNvPr id="5" name="TextBox 4"/>
          <p:cNvSpPr txBox="1"/>
          <p:nvPr/>
        </p:nvSpPr>
        <p:spPr>
          <a:xfrm>
            <a:off x="83926" y="4121331"/>
            <a:ext cx="8976147" cy="1938992"/>
          </a:xfrm>
          <a:prstGeom prst="rect">
            <a:avLst/>
          </a:prstGeom>
          <a:noFill/>
        </p:spPr>
        <p:txBody>
          <a:bodyPr wrap="square" rtlCol="0">
            <a:spAutoFit/>
          </a:bodyPr>
          <a:lstStyle/>
          <a:p>
            <a:pPr marL="285750" indent="-285750" algn="just">
              <a:buFont typeface="Arial"/>
              <a:buChar char="•"/>
            </a:pPr>
            <a:r>
              <a:rPr lang="en-US" sz="2400" dirty="0">
                <a:solidFill>
                  <a:srgbClr val="4F81BD"/>
                </a:solidFill>
                <a:latin typeface="Helvetica"/>
                <a:cs typeface="Helvetica"/>
              </a:rPr>
              <a:t>Genes with mutations causally implicated in cancer</a:t>
            </a:r>
          </a:p>
          <a:p>
            <a:pPr marL="285750" indent="-285750" algn="just">
              <a:buFont typeface="Arial"/>
              <a:buChar char="•"/>
            </a:pPr>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Gene associated with a cancer plus other cancers associated with that gene</a:t>
            </a:r>
          </a:p>
          <a:p>
            <a:pPr marL="285750" indent="-285750" algn="just">
              <a:buFont typeface="Arial"/>
              <a:buChar char="•"/>
            </a:pPr>
            <a:endParaRPr lang="en-US" sz="2400" dirty="0">
              <a:solidFill>
                <a:srgbClr val="4F81BD"/>
              </a:solidFill>
              <a:latin typeface="Helvetica"/>
              <a:cs typeface="Helvetica"/>
            </a:endParaRPr>
          </a:p>
        </p:txBody>
      </p:sp>
      <p:pic>
        <p:nvPicPr>
          <p:cNvPr id="6" name="Picture 5" descr="Screen Shot 2017-03-03 at 15.27.16.png"/>
          <p:cNvPicPr>
            <a:picLocks noChangeAspect="1"/>
          </p:cNvPicPr>
          <p:nvPr/>
        </p:nvPicPr>
        <p:blipFill rotWithShape="1">
          <a:blip r:embed="rId2">
            <a:extLst>
              <a:ext uri="{28A0092B-C50C-407E-A947-70E740481C1C}">
                <a14:useLocalDpi xmlns:a14="http://schemas.microsoft.com/office/drawing/2010/main" val="0"/>
              </a:ext>
            </a:extLst>
          </a:blip>
          <a:srcRect t="6675"/>
          <a:stretch/>
        </p:blipFill>
        <p:spPr>
          <a:xfrm>
            <a:off x="83926" y="2143727"/>
            <a:ext cx="9000374" cy="1475999"/>
          </a:xfrm>
          <a:prstGeom prst="rect">
            <a:avLst/>
          </a:prstGeom>
          <a:ln>
            <a:solidFill>
              <a:schemeClr val="bg1">
                <a:lumMod val="75000"/>
              </a:schemeClr>
            </a:solidFill>
          </a:ln>
        </p:spPr>
      </p:pic>
      <p:pic>
        <p:nvPicPr>
          <p:cNvPr id="8" name="Picture 7" descr="data_sources_Oct17_day (1).png"/>
          <p:cNvPicPr>
            <a:picLocks noChangeAspect="1"/>
          </p:cNvPicPr>
          <p:nvPr/>
        </p:nvPicPr>
        <p:blipFill rotWithShape="1">
          <a:blip r:embed="rId3">
            <a:extLst>
              <a:ext uri="{28A0092B-C50C-407E-A947-70E740481C1C}">
                <a14:useLocalDpi xmlns:a14="http://schemas.microsoft.com/office/drawing/2010/main" val="0"/>
              </a:ext>
            </a:extLst>
          </a:blip>
          <a:srcRect l="15457" t="16339" r="70055" b="72934"/>
          <a:stretch/>
        </p:blipFill>
        <p:spPr>
          <a:xfrm>
            <a:off x="-1" y="-33950"/>
            <a:ext cx="1288338" cy="627197"/>
          </a:xfrm>
          <a:prstGeom prst="rect">
            <a:avLst/>
          </a:prstGeom>
        </p:spPr>
      </p:pic>
    </p:spTree>
    <p:extLst>
      <p:ext uri="{BB962C8B-B14F-4D97-AF65-F5344CB8AC3E}">
        <p14:creationId xmlns:p14="http://schemas.microsoft.com/office/powerpoint/2010/main" val="1343784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283480"/>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IntOGen</a:t>
            </a:r>
            <a:endParaRPr lang="en-US" sz="4000" dirty="0"/>
          </a:p>
        </p:txBody>
      </p:sp>
      <p:pic>
        <p:nvPicPr>
          <p:cNvPr id="3" name="Picture 2" descr="Screen Shot 2016-11-14 at 15.09.40.png"/>
          <p:cNvPicPr>
            <a:picLocks noChangeAspect="1"/>
          </p:cNvPicPr>
          <p:nvPr/>
        </p:nvPicPr>
        <p:blipFill rotWithShape="1">
          <a:blip r:embed="rId3">
            <a:extLst>
              <a:ext uri="{28A0092B-C50C-407E-A947-70E740481C1C}">
                <a14:useLocalDpi xmlns:a14="http://schemas.microsoft.com/office/drawing/2010/main" val="0"/>
              </a:ext>
            </a:extLst>
          </a:blip>
          <a:srcRect t="4310" b="34076"/>
          <a:stretch/>
        </p:blipFill>
        <p:spPr>
          <a:xfrm>
            <a:off x="36000" y="1721028"/>
            <a:ext cx="9072000" cy="2034487"/>
          </a:xfrm>
          <a:prstGeom prst="rect">
            <a:avLst/>
          </a:prstGeom>
          <a:ln>
            <a:solidFill>
              <a:srgbClr val="D9D9D9"/>
            </a:solidFill>
          </a:ln>
        </p:spPr>
      </p:pic>
      <p:sp>
        <p:nvSpPr>
          <p:cNvPr id="5" name="TextBox 4"/>
          <p:cNvSpPr txBox="1"/>
          <p:nvPr/>
        </p:nvSpPr>
        <p:spPr>
          <a:xfrm>
            <a:off x="0" y="4191256"/>
            <a:ext cx="9773693" cy="1938992"/>
          </a:xfrm>
          <a:prstGeom prst="rect">
            <a:avLst/>
          </a:prstGeom>
          <a:noFill/>
        </p:spPr>
        <p:txBody>
          <a:bodyPr wrap="square" rtlCol="0">
            <a:spAutoFit/>
          </a:bodyPr>
          <a:lstStyle/>
          <a:p>
            <a:pPr marL="285750" indent="-285750">
              <a:buFont typeface="Arial"/>
              <a:buChar char="•"/>
            </a:pPr>
            <a:r>
              <a:rPr lang="en-US" sz="2400" dirty="0">
                <a:solidFill>
                  <a:srgbClr val="4F81BD"/>
                </a:solidFill>
                <a:latin typeface="Helvetica"/>
                <a:cs typeface="Helvetica"/>
              </a:rPr>
              <a:t>Genes and somatic (driver) mutations, 28 cancer types</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Involvement in cancer biology</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Rubio-Perez et al. 2015</a:t>
            </a:r>
          </a:p>
        </p:txBody>
      </p:sp>
      <p:pic>
        <p:nvPicPr>
          <p:cNvPr id="6" name="Picture 5"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l="15457" t="16339" r="70055" b="72934"/>
          <a:stretch/>
        </p:blipFill>
        <p:spPr>
          <a:xfrm>
            <a:off x="0" y="188536"/>
            <a:ext cx="1288338" cy="627197"/>
          </a:xfrm>
          <a:prstGeom prst="rect">
            <a:avLst/>
          </a:prstGeom>
        </p:spPr>
      </p:pic>
    </p:spTree>
    <p:extLst>
      <p:ext uri="{BB962C8B-B14F-4D97-AF65-F5344CB8AC3E}">
        <p14:creationId xmlns:p14="http://schemas.microsoft.com/office/powerpoint/2010/main" val="2746478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02685"/>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ChEMBL</a:t>
            </a:r>
            <a:endParaRPr lang="en-US" sz="4000" dirty="0"/>
          </a:p>
        </p:txBody>
      </p:sp>
      <p:pic>
        <p:nvPicPr>
          <p:cNvPr id="3" name="Picture 2" descr="Screen Shot 2016-11-14 at 15.14.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 y="1410130"/>
            <a:ext cx="9072000" cy="2439436"/>
          </a:xfrm>
          <a:prstGeom prst="rect">
            <a:avLst/>
          </a:prstGeom>
          <a:ln>
            <a:solidFill>
              <a:srgbClr val="D9D9D9"/>
            </a:solidFill>
          </a:ln>
        </p:spPr>
      </p:pic>
      <p:sp>
        <p:nvSpPr>
          <p:cNvPr id="5" name="TextBox 4"/>
          <p:cNvSpPr txBox="1"/>
          <p:nvPr/>
        </p:nvSpPr>
        <p:spPr>
          <a:xfrm>
            <a:off x="0" y="4266065"/>
            <a:ext cx="8976147" cy="1200328"/>
          </a:xfrm>
          <a:prstGeom prst="rect">
            <a:avLst/>
          </a:prstGeom>
          <a:noFill/>
        </p:spPr>
        <p:txBody>
          <a:bodyPr wrap="square" rtlCol="0">
            <a:spAutoFit/>
          </a:bodyPr>
          <a:lstStyle/>
          <a:p>
            <a:pPr marL="285750" indent="-285750">
              <a:buFont typeface="Arial"/>
              <a:buChar char="•"/>
            </a:pPr>
            <a:r>
              <a:rPr lang="en-US" sz="2400" dirty="0">
                <a:solidFill>
                  <a:srgbClr val="4F81BD"/>
                </a:solidFill>
                <a:latin typeface="Helvetica"/>
                <a:cs typeface="Helvetica"/>
              </a:rPr>
              <a:t>Known drugs linked to a disease and a known target</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FDA approved for clinical trials or marketing</a:t>
            </a:r>
          </a:p>
        </p:txBody>
      </p:sp>
      <p:pic>
        <p:nvPicPr>
          <p:cNvPr id="6" name="Picture 5" descr="computer.jpg"/>
          <p:cNvPicPr>
            <a:picLocks noChangeAspect="1"/>
          </p:cNvPicPr>
          <p:nvPr/>
        </p:nvPicPr>
        <p:blipFill>
          <a:blip r:embed="rId3">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7" name="TextBox 6"/>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8" name="Picture 7"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l="29431" t="16339" r="59779" b="72934"/>
          <a:stretch/>
        </p:blipFill>
        <p:spPr>
          <a:xfrm>
            <a:off x="0" y="188537"/>
            <a:ext cx="959401" cy="627197"/>
          </a:xfrm>
          <a:prstGeom prst="rect">
            <a:avLst/>
          </a:prstGeom>
        </p:spPr>
      </p:pic>
    </p:spTree>
    <p:extLst>
      <p:ext uri="{BB962C8B-B14F-4D97-AF65-F5344CB8AC3E}">
        <p14:creationId xmlns:p14="http://schemas.microsoft.com/office/powerpoint/2010/main" val="3783407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22860"/>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Reactome</a:t>
            </a:r>
            <a:endParaRPr lang="en-US" sz="4000" dirty="0"/>
          </a:p>
        </p:txBody>
      </p:sp>
      <p:pic>
        <p:nvPicPr>
          <p:cNvPr id="3" name="Picture 2" descr="Screen Shot 2016-11-14 at 15.17.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0" y="1647265"/>
            <a:ext cx="9072000" cy="2000201"/>
          </a:xfrm>
          <a:prstGeom prst="rect">
            <a:avLst/>
          </a:prstGeom>
          <a:ln>
            <a:solidFill>
              <a:schemeClr val="bg1">
                <a:lumMod val="85000"/>
              </a:schemeClr>
            </a:solidFill>
          </a:ln>
        </p:spPr>
      </p:pic>
      <p:sp>
        <p:nvSpPr>
          <p:cNvPr id="5" name="TextBox 4"/>
          <p:cNvSpPr txBox="1"/>
          <p:nvPr/>
        </p:nvSpPr>
        <p:spPr>
          <a:xfrm>
            <a:off x="0" y="4287589"/>
            <a:ext cx="8976147" cy="1569660"/>
          </a:xfrm>
          <a:prstGeom prst="rect">
            <a:avLst/>
          </a:prstGeom>
          <a:noFill/>
        </p:spPr>
        <p:txBody>
          <a:bodyPr wrap="square" rtlCol="0">
            <a:spAutoFit/>
          </a:bodyPr>
          <a:lstStyle/>
          <a:p>
            <a:pPr marL="285750" indent="-285750">
              <a:buFont typeface="Arial"/>
              <a:buChar char="•"/>
            </a:pPr>
            <a:r>
              <a:rPr lang="en-US" sz="2400" dirty="0">
                <a:solidFill>
                  <a:srgbClr val="4F81BD"/>
                </a:solidFill>
                <a:latin typeface="Helvetica"/>
                <a:cs typeface="Helvetica"/>
              </a:rPr>
              <a:t>Biochemical reactions and pathways</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Manual </a:t>
            </a:r>
            <a:r>
              <a:rPr lang="en-US" sz="2400" dirty="0" err="1">
                <a:solidFill>
                  <a:srgbClr val="4F81BD"/>
                </a:solidFill>
                <a:latin typeface="Helvetica"/>
                <a:cs typeface="Helvetica"/>
              </a:rPr>
              <a:t>curation</a:t>
            </a:r>
            <a:r>
              <a:rPr lang="en-US" sz="2400" dirty="0">
                <a:solidFill>
                  <a:srgbClr val="4F81BD"/>
                </a:solidFill>
                <a:latin typeface="Helvetica"/>
                <a:cs typeface="Helvetica"/>
              </a:rPr>
              <a:t> of pathways affected by mutations</a:t>
            </a:r>
          </a:p>
          <a:p>
            <a:pPr marL="285750" indent="-285750">
              <a:buFont typeface="Arial"/>
              <a:buChar char="•"/>
            </a:pPr>
            <a:endParaRPr lang="en-US" sz="2400" dirty="0">
              <a:solidFill>
                <a:srgbClr val="4F81BD"/>
              </a:solidFill>
              <a:latin typeface="Helvetica"/>
              <a:cs typeface="Helvetica"/>
            </a:endParaRPr>
          </a:p>
        </p:txBody>
      </p:sp>
      <p:pic>
        <p:nvPicPr>
          <p:cNvPr id="7" name="Picture 6" descr="computer.jpg"/>
          <p:cNvPicPr>
            <a:picLocks noChangeAspect="1"/>
          </p:cNvPicPr>
          <p:nvPr/>
        </p:nvPicPr>
        <p:blipFill>
          <a:blip r:embed="rId3">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8" name="TextBox 7"/>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9" name="Picture 8"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l="40427" t="16339" r="45290" b="72934"/>
          <a:stretch/>
        </p:blipFill>
        <p:spPr>
          <a:xfrm>
            <a:off x="0" y="209771"/>
            <a:ext cx="1270064" cy="627197"/>
          </a:xfrm>
          <a:prstGeom prst="rect">
            <a:avLst/>
          </a:prstGeom>
        </p:spPr>
      </p:pic>
    </p:spTree>
    <p:extLst>
      <p:ext uri="{BB962C8B-B14F-4D97-AF65-F5344CB8AC3E}">
        <p14:creationId xmlns:p14="http://schemas.microsoft.com/office/powerpoint/2010/main" val="1675614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22860"/>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SLAPenrich</a:t>
            </a:r>
            <a:endParaRPr lang="en-US" sz="4000" dirty="0"/>
          </a:p>
        </p:txBody>
      </p:sp>
      <p:pic>
        <p:nvPicPr>
          <p:cNvPr id="9" name="Picture 8" descr="data_sources_Oct17_day (1).png"/>
          <p:cNvPicPr>
            <a:picLocks noChangeAspect="1"/>
          </p:cNvPicPr>
          <p:nvPr/>
        </p:nvPicPr>
        <p:blipFill rotWithShape="1">
          <a:blip r:embed="rId2">
            <a:extLst>
              <a:ext uri="{28A0092B-C50C-407E-A947-70E740481C1C}">
                <a14:useLocalDpi xmlns:a14="http://schemas.microsoft.com/office/drawing/2010/main" val="0"/>
              </a:ext>
            </a:extLst>
          </a:blip>
          <a:srcRect l="40427" t="16339" r="45290" b="72934"/>
          <a:stretch/>
        </p:blipFill>
        <p:spPr>
          <a:xfrm>
            <a:off x="0" y="209771"/>
            <a:ext cx="1270064" cy="627197"/>
          </a:xfrm>
          <a:prstGeom prst="rect">
            <a:avLst/>
          </a:prstGeom>
        </p:spPr>
      </p:pic>
      <p:pic>
        <p:nvPicPr>
          <p:cNvPr id="2" name="Picture 1" descr="Screen Shot 2018-03-27 at 16.12.35.png"/>
          <p:cNvPicPr>
            <a:picLocks noChangeAspect="1"/>
          </p:cNvPicPr>
          <p:nvPr/>
        </p:nvPicPr>
        <p:blipFill rotWithShape="1">
          <a:blip r:embed="rId3">
            <a:extLst>
              <a:ext uri="{28A0092B-C50C-407E-A947-70E740481C1C}">
                <a14:useLocalDpi xmlns:a14="http://schemas.microsoft.com/office/drawing/2010/main" val="0"/>
              </a:ext>
            </a:extLst>
          </a:blip>
          <a:srcRect t="770" b="71682"/>
          <a:stretch/>
        </p:blipFill>
        <p:spPr>
          <a:xfrm>
            <a:off x="87366" y="1399680"/>
            <a:ext cx="8976544" cy="2309550"/>
          </a:xfrm>
          <a:prstGeom prst="rect">
            <a:avLst/>
          </a:prstGeom>
          <a:ln>
            <a:solidFill>
              <a:srgbClr val="BFBFBF"/>
            </a:solidFill>
          </a:ln>
        </p:spPr>
      </p:pic>
      <p:sp>
        <p:nvSpPr>
          <p:cNvPr id="10" name="TextBox 9"/>
          <p:cNvSpPr txBox="1"/>
          <p:nvPr/>
        </p:nvSpPr>
        <p:spPr>
          <a:xfrm>
            <a:off x="87366" y="3776389"/>
            <a:ext cx="8976147" cy="3046988"/>
          </a:xfrm>
          <a:prstGeom prst="rect">
            <a:avLst/>
          </a:prstGeom>
          <a:noFill/>
        </p:spPr>
        <p:txBody>
          <a:bodyPr wrap="square" rtlCol="0">
            <a:spAutoFit/>
          </a:bodyPr>
          <a:lstStyle/>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374 pathways curated and mapped to cancer hallmarks</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Divergence of the total number of cancer samples with genomic alterations </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Mutational burden and total </a:t>
            </a:r>
            <a:r>
              <a:rPr lang="en-US" sz="2400" dirty="0" err="1">
                <a:solidFill>
                  <a:srgbClr val="4F81BD"/>
                </a:solidFill>
                <a:latin typeface="Helvetica"/>
                <a:cs typeface="Helvetica"/>
              </a:rPr>
              <a:t>exonic</a:t>
            </a:r>
            <a:r>
              <a:rPr lang="en-US" sz="2400" dirty="0">
                <a:solidFill>
                  <a:srgbClr val="4F81BD"/>
                </a:solidFill>
                <a:latin typeface="Helvetica"/>
                <a:cs typeface="Helvetica"/>
              </a:rPr>
              <a:t> block length </a:t>
            </a:r>
            <a:r>
              <a:rPr lang="en-US" sz="2400">
                <a:solidFill>
                  <a:srgbClr val="4F81BD"/>
                </a:solidFill>
                <a:latin typeface="Helvetica"/>
                <a:cs typeface="Helvetica"/>
              </a:rPr>
              <a:t>of genes</a:t>
            </a:r>
            <a:endParaRPr lang="en-US" sz="2400" dirty="0">
              <a:solidFill>
                <a:srgbClr val="4F81BD"/>
              </a:solidFill>
              <a:latin typeface="Helvetica"/>
              <a:cs typeface="Helvetica"/>
            </a:endParaRPr>
          </a:p>
          <a:p>
            <a:pPr marL="285750" indent="-285750">
              <a:buFont typeface="Arial"/>
              <a:buChar char="•"/>
            </a:pPr>
            <a:endParaRPr lang="en-US" sz="2400" dirty="0">
              <a:solidFill>
                <a:srgbClr val="4F81BD"/>
              </a:solidFill>
              <a:latin typeface="Helvetica"/>
              <a:cs typeface="Helvetica"/>
            </a:endParaRPr>
          </a:p>
        </p:txBody>
      </p:sp>
    </p:spTree>
    <p:extLst>
      <p:ext uri="{BB962C8B-B14F-4D97-AF65-F5344CB8AC3E}">
        <p14:creationId xmlns:p14="http://schemas.microsoft.com/office/powerpoint/2010/main" val="2384107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22860"/>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PROGENy</a:t>
            </a:r>
            <a:endParaRPr lang="en-US" sz="4000" dirty="0"/>
          </a:p>
        </p:txBody>
      </p:sp>
      <p:pic>
        <p:nvPicPr>
          <p:cNvPr id="9" name="Picture 8" descr="data_sources_Oct17_day (1).png"/>
          <p:cNvPicPr>
            <a:picLocks noChangeAspect="1"/>
          </p:cNvPicPr>
          <p:nvPr/>
        </p:nvPicPr>
        <p:blipFill rotWithShape="1">
          <a:blip r:embed="rId3">
            <a:extLst>
              <a:ext uri="{28A0092B-C50C-407E-A947-70E740481C1C}">
                <a14:useLocalDpi xmlns:a14="http://schemas.microsoft.com/office/drawing/2010/main" val="0"/>
              </a:ext>
            </a:extLst>
          </a:blip>
          <a:srcRect l="40427" t="16339" r="45290" b="72934"/>
          <a:stretch/>
        </p:blipFill>
        <p:spPr>
          <a:xfrm>
            <a:off x="0" y="209771"/>
            <a:ext cx="1270064" cy="627197"/>
          </a:xfrm>
          <a:prstGeom prst="rect">
            <a:avLst/>
          </a:prstGeom>
        </p:spPr>
      </p:pic>
      <p:sp>
        <p:nvSpPr>
          <p:cNvPr id="10" name="TextBox 9"/>
          <p:cNvSpPr txBox="1"/>
          <p:nvPr/>
        </p:nvSpPr>
        <p:spPr>
          <a:xfrm>
            <a:off x="87366" y="3539625"/>
            <a:ext cx="8976147" cy="3434787"/>
          </a:xfrm>
          <a:prstGeom prst="rect">
            <a:avLst/>
          </a:prstGeom>
          <a:noFill/>
        </p:spPr>
        <p:txBody>
          <a:bodyPr wrap="square" rtlCol="0">
            <a:spAutoFit/>
          </a:bodyPr>
          <a:lstStyle/>
          <a:p>
            <a:pPr marL="285750" indent="-285750">
              <a:lnSpc>
                <a:spcPct val="130000"/>
              </a:lnSpc>
              <a:buFont typeface="Arial"/>
              <a:buChar char="•"/>
            </a:pPr>
            <a:endParaRPr lang="en-US" sz="2400" dirty="0">
              <a:solidFill>
                <a:srgbClr val="4F81BD"/>
              </a:solidFill>
              <a:latin typeface="Helvetica"/>
              <a:cs typeface="Helvetica"/>
            </a:endParaRPr>
          </a:p>
          <a:p>
            <a:pPr marL="285750" indent="-285750">
              <a:lnSpc>
                <a:spcPct val="130000"/>
              </a:lnSpc>
              <a:buFont typeface="Arial"/>
              <a:buChar char="•"/>
            </a:pPr>
            <a:r>
              <a:rPr lang="en-US" sz="2400" dirty="0">
                <a:solidFill>
                  <a:srgbClr val="4F81BD"/>
                </a:solidFill>
                <a:latin typeface="Helvetica"/>
                <a:cs typeface="Helvetica"/>
              </a:rPr>
              <a:t>Comparison of pathway activities between normal and primary samples from The Cancer Genome Atlas </a:t>
            </a:r>
          </a:p>
          <a:p>
            <a:pPr marL="285750" indent="-285750">
              <a:lnSpc>
                <a:spcPct val="130000"/>
              </a:lnSpc>
              <a:buFont typeface="Arial"/>
              <a:buChar char="•"/>
            </a:pPr>
            <a:r>
              <a:rPr lang="en-US" sz="2400" dirty="0">
                <a:solidFill>
                  <a:srgbClr val="4F81BD"/>
                </a:solidFill>
                <a:latin typeface="Helvetica"/>
                <a:cs typeface="Helvetica"/>
              </a:rPr>
              <a:t>Inferred from RNA-</a:t>
            </a:r>
            <a:r>
              <a:rPr lang="en-US" sz="2400" dirty="0" err="1">
                <a:solidFill>
                  <a:srgbClr val="4F81BD"/>
                </a:solidFill>
                <a:latin typeface="Helvetica"/>
                <a:cs typeface="Helvetica"/>
              </a:rPr>
              <a:t>seq</a:t>
            </a:r>
            <a:r>
              <a:rPr lang="en-US" sz="2400" dirty="0">
                <a:solidFill>
                  <a:srgbClr val="4F81BD"/>
                </a:solidFill>
                <a:latin typeface="Helvetica"/>
                <a:cs typeface="Helvetica"/>
              </a:rPr>
              <a:t>: 9,250 </a:t>
            </a:r>
            <a:r>
              <a:rPr lang="en-US" sz="2400" dirty="0" err="1">
                <a:solidFill>
                  <a:srgbClr val="4F81BD"/>
                </a:solidFill>
                <a:latin typeface="Helvetica"/>
                <a:cs typeface="Helvetica"/>
              </a:rPr>
              <a:t>tumour</a:t>
            </a:r>
            <a:r>
              <a:rPr lang="en-US" sz="2400" dirty="0">
                <a:solidFill>
                  <a:srgbClr val="4F81BD"/>
                </a:solidFill>
                <a:latin typeface="Helvetica"/>
                <a:cs typeface="Helvetica"/>
              </a:rPr>
              <a:t> and 741 normal samples</a:t>
            </a:r>
          </a:p>
          <a:p>
            <a:pPr marL="285750" indent="-285750">
              <a:lnSpc>
                <a:spcPct val="130000"/>
              </a:lnSpc>
              <a:buFont typeface="Arial"/>
              <a:buChar char="•"/>
            </a:pPr>
            <a:r>
              <a:rPr lang="en-US" sz="2400" dirty="0">
                <a:solidFill>
                  <a:srgbClr val="4F81BD"/>
                </a:solidFill>
                <a:latin typeface="Helvetica"/>
                <a:cs typeface="Helvetica"/>
              </a:rPr>
              <a:t>EGFR, hypoxia, JAK.STAT, MAPK, </a:t>
            </a:r>
            <a:r>
              <a:rPr lang="en-US" sz="2400" dirty="0" err="1">
                <a:solidFill>
                  <a:srgbClr val="4F81BD"/>
                </a:solidFill>
                <a:latin typeface="Helvetica"/>
                <a:cs typeface="Helvetica"/>
              </a:rPr>
              <a:t>NFkB</a:t>
            </a:r>
            <a:r>
              <a:rPr lang="en-US" sz="2400" dirty="0">
                <a:solidFill>
                  <a:srgbClr val="4F81BD"/>
                </a:solidFill>
                <a:latin typeface="Helvetica"/>
                <a:cs typeface="Helvetica"/>
              </a:rPr>
              <a:t>, PI3K, </a:t>
            </a:r>
            <a:r>
              <a:rPr lang="en-US" sz="2400" dirty="0" err="1">
                <a:solidFill>
                  <a:srgbClr val="4F81BD"/>
                </a:solidFill>
                <a:latin typeface="Helvetica"/>
                <a:cs typeface="Helvetica"/>
              </a:rPr>
              <a:t>TGFb</a:t>
            </a:r>
            <a:r>
              <a:rPr lang="en-US" sz="2400" dirty="0">
                <a:solidFill>
                  <a:srgbClr val="4F81BD"/>
                </a:solidFill>
                <a:latin typeface="Helvetica"/>
                <a:cs typeface="Helvetica"/>
              </a:rPr>
              <a:t>, </a:t>
            </a:r>
            <a:r>
              <a:rPr lang="en-US" sz="2400" dirty="0" err="1">
                <a:solidFill>
                  <a:srgbClr val="4F81BD"/>
                </a:solidFill>
                <a:latin typeface="Helvetica"/>
                <a:cs typeface="Helvetica"/>
              </a:rPr>
              <a:t>TNFa</a:t>
            </a:r>
            <a:r>
              <a:rPr lang="en-US" sz="2400" dirty="0">
                <a:solidFill>
                  <a:srgbClr val="4F81BD"/>
                </a:solidFill>
                <a:latin typeface="Helvetica"/>
                <a:cs typeface="Helvetica"/>
              </a:rPr>
              <a:t>, Trail, VEGF,  and p53</a:t>
            </a:r>
          </a:p>
          <a:p>
            <a:pPr marL="285750" indent="-285750">
              <a:lnSpc>
                <a:spcPct val="130000"/>
              </a:lnSpc>
              <a:buFont typeface="Arial"/>
              <a:buChar char="•"/>
            </a:pPr>
            <a:endParaRPr lang="en-US" sz="2400" dirty="0">
              <a:solidFill>
                <a:srgbClr val="4F81BD"/>
              </a:solidFill>
              <a:latin typeface="Helvetica"/>
              <a:cs typeface="Helvetica"/>
            </a:endParaRPr>
          </a:p>
        </p:txBody>
      </p:sp>
      <p:pic>
        <p:nvPicPr>
          <p:cNvPr id="2" name="Picture 1" descr="Screen Shot 2018-06-11 at 11.45.2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6" y="1281581"/>
            <a:ext cx="8991600" cy="2667000"/>
          </a:xfrm>
          <a:prstGeom prst="rect">
            <a:avLst/>
          </a:prstGeom>
        </p:spPr>
      </p:pic>
    </p:spTree>
    <p:extLst>
      <p:ext uri="{BB962C8B-B14F-4D97-AF65-F5344CB8AC3E}">
        <p14:creationId xmlns:p14="http://schemas.microsoft.com/office/powerpoint/2010/main" val="1746304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22860"/>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SysBio</a:t>
            </a:r>
            <a:endParaRPr lang="en-US" sz="4000" dirty="0"/>
          </a:p>
        </p:txBody>
      </p:sp>
      <p:pic>
        <p:nvPicPr>
          <p:cNvPr id="9" name="Picture 8" descr="data_sources_Oct17_day (1).png"/>
          <p:cNvPicPr>
            <a:picLocks noChangeAspect="1"/>
          </p:cNvPicPr>
          <p:nvPr/>
        </p:nvPicPr>
        <p:blipFill rotWithShape="1">
          <a:blip r:embed="rId3">
            <a:extLst>
              <a:ext uri="{28A0092B-C50C-407E-A947-70E740481C1C}">
                <a14:useLocalDpi xmlns:a14="http://schemas.microsoft.com/office/drawing/2010/main" val="0"/>
              </a:ext>
            </a:extLst>
          </a:blip>
          <a:srcRect l="40427" t="16339" r="45290" b="72934"/>
          <a:stretch/>
        </p:blipFill>
        <p:spPr>
          <a:xfrm>
            <a:off x="0" y="209771"/>
            <a:ext cx="1270064" cy="627197"/>
          </a:xfrm>
          <a:prstGeom prst="rect">
            <a:avLst/>
          </a:prstGeom>
        </p:spPr>
      </p:pic>
      <p:sp>
        <p:nvSpPr>
          <p:cNvPr id="10" name="TextBox 9"/>
          <p:cNvSpPr txBox="1"/>
          <p:nvPr/>
        </p:nvSpPr>
        <p:spPr>
          <a:xfrm>
            <a:off x="83926" y="1229562"/>
            <a:ext cx="8976147" cy="4424545"/>
          </a:xfrm>
          <a:prstGeom prst="rect">
            <a:avLst/>
          </a:prstGeom>
          <a:noFill/>
        </p:spPr>
        <p:txBody>
          <a:bodyPr wrap="square" rtlCol="0">
            <a:spAutoFit/>
          </a:bodyPr>
          <a:lstStyle/>
          <a:p>
            <a:pPr marL="285750" indent="-285750">
              <a:lnSpc>
                <a:spcPct val="200000"/>
              </a:lnSpc>
              <a:buFont typeface="Arial"/>
              <a:buChar char="•"/>
            </a:pPr>
            <a:endParaRPr lang="en-US" sz="2400" dirty="0">
              <a:solidFill>
                <a:srgbClr val="4F81BD"/>
              </a:solidFill>
              <a:latin typeface="Helvetica"/>
              <a:cs typeface="Helvetica"/>
            </a:endParaRPr>
          </a:p>
          <a:p>
            <a:pPr marL="285750" indent="-285750">
              <a:lnSpc>
                <a:spcPct val="200000"/>
              </a:lnSpc>
              <a:buFont typeface="Arial"/>
              <a:buChar char="•"/>
            </a:pPr>
            <a:r>
              <a:rPr lang="en-US" sz="2400" dirty="0">
                <a:solidFill>
                  <a:srgbClr val="4F81BD"/>
                </a:solidFill>
                <a:latin typeface="Helvetica"/>
                <a:cs typeface="Helvetica"/>
              </a:rPr>
              <a:t>Curation of four systems biology papers</a:t>
            </a:r>
          </a:p>
          <a:p>
            <a:pPr marL="285750" indent="-285750">
              <a:lnSpc>
                <a:spcPct val="200000"/>
              </a:lnSpc>
              <a:buFont typeface="Arial"/>
              <a:buChar char="•"/>
            </a:pPr>
            <a:r>
              <a:rPr lang="en-US" sz="2400" dirty="0">
                <a:solidFill>
                  <a:srgbClr val="4F81BD"/>
                </a:solidFill>
                <a:latin typeface="Helvetica"/>
                <a:cs typeface="Helvetica"/>
              </a:rPr>
              <a:t>Available for six gene lists: ~ 400 genes </a:t>
            </a:r>
          </a:p>
          <a:p>
            <a:pPr marL="285750" indent="-285750">
              <a:lnSpc>
                <a:spcPct val="200000"/>
              </a:lnSpc>
              <a:buFont typeface="Arial"/>
              <a:buChar char="•"/>
            </a:pPr>
            <a:r>
              <a:rPr lang="en-US" sz="2400" dirty="0">
                <a:solidFill>
                  <a:srgbClr val="4F81BD"/>
                </a:solidFill>
                <a:latin typeface="Helvetica"/>
                <a:cs typeface="Helvetica"/>
              </a:rPr>
              <a:t>Late onset </a:t>
            </a:r>
            <a:r>
              <a:rPr lang="en-US" sz="2400" dirty="0" err="1">
                <a:solidFill>
                  <a:srgbClr val="4F81BD"/>
                </a:solidFill>
                <a:latin typeface="Helvetica"/>
                <a:cs typeface="Helvetica"/>
              </a:rPr>
              <a:t>Alzheimers</a:t>
            </a:r>
            <a:r>
              <a:rPr lang="en-US" sz="2400" dirty="0">
                <a:solidFill>
                  <a:srgbClr val="4F81BD"/>
                </a:solidFill>
                <a:latin typeface="Helvetica"/>
                <a:cs typeface="Helvetica"/>
              </a:rPr>
              <a:t>, cognitive decline, CHD, and IBD</a:t>
            </a:r>
          </a:p>
          <a:p>
            <a:pPr marL="285750" indent="-285750">
              <a:lnSpc>
                <a:spcPct val="200000"/>
              </a:lnSpc>
              <a:buFont typeface="Arial"/>
              <a:buChar char="•"/>
            </a:pPr>
            <a:r>
              <a:rPr lang="en-US" sz="2400" dirty="0">
                <a:solidFill>
                  <a:srgbClr val="4F81BD"/>
                </a:solidFill>
                <a:latin typeface="Helvetica"/>
                <a:cs typeface="Helvetica"/>
              </a:rPr>
              <a:t>Score: p-values or rank-based scores if available, otherwise 0.5 is assigned.</a:t>
            </a:r>
          </a:p>
        </p:txBody>
      </p:sp>
    </p:spTree>
    <p:extLst>
      <p:ext uri="{BB962C8B-B14F-4D97-AF65-F5344CB8AC3E}">
        <p14:creationId xmlns:p14="http://schemas.microsoft.com/office/powerpoint/2010/main" val="60965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43778" y="676412"/>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Expression Atlas</a:t>
            </a:r>
          </a:p>
        </p:txBody>
      </p:sp>
      <p:pic>
        <p:nvPicPr>
          <p:cNvPr id="3" name="Picture 2" descr="Screen Shot 2016-11-14 at 15.24.07.png"/>
          <p:cNvPicPr>
            <a:picLocks noChangeAspect="1"/>
          </p:cNvPicPr>
          <p:nvPr/>
        </p:nvPicPr>
        <p:blipFill rotWithShape="1">
          <a:blip r:embed="rId2">
            <a:extLst>
              <a:ext uri="{28A0092B-C50C-407E-A947-70E740481C1C}">
                <a14:useLocalDpi xmlns:a14="http://schemas.microsoft.com/office/drawing/2010/main" val="0"/>
              </a:ext>
            </a:extLst>
          </a:blip>
          <a:srcRect b="40682"/>
          <a:stretch/>
        </p:blipFill>
        <p:spPr>
          <a:xfrm>
            <a:off x="43778" y="1683254"/>
            <a:ext cx="9072000" cy="1579166"/>
          </a:xfrm>
          <a:prstGeom prst="rect">
            <a:avLst/>
          </a:prstGeom>
          <a:ln>
            <a:solidFill>
              <a:srgbClr val="D9D9D9"/>
            </a:solidFill>
          </a:ln>
        </p:spPr>
      </p:pic>
      <p:sp>
        <p:nvSpPr>
          <p:cNvPr id="5" name="TextBox 4"/>
          <p:cNvSpPr txBox="1"/>
          <p:nvPr/>
        </p:nvSpPr>
        <p:spPr>
          <a:xfrm>
            <a:off x="0" y="3047180"/>
            <a:ext cx="8976147" cy="3170099"/>
          </a:xfrm>
          <a:prstGeom prst="rect">
            <a:avLst/>
          </a:prstGeom>
          <a:noFill/>
        </p:spPr>
        <p:txBody>
          <a:bodyPr wrap="square" rtlCol="0">
            <a:spAutoFit/>
          </a:bodyPr>
          <a:lstStyle/>
          <a:p>
            <a:pPr marL="285750" indent="-285750">
              <a:lnSpc>
                <a:spcPct val="140000"/>
              </a:lnSpc>
              <a:buFont typeface="Arial"/>
              <a:buChar char="•"/>
            </a:pPr>
            <a:endParaRPr lang="en-US" sz="2400" dirty="0">
              <a:solidFill>
                <a:srgbClr val="4F81BD"/>
              </a:solidFill>
              <a:latin typeface="Helvetica"/>
              <a:cs typeface="Helvetica"/>
            </a:endParaRPr>
          </a:p>
          <a:p>
            <a:pPr marL="285750" indent="-285750">
              <a:lnSpc>
                <a:spcPct val="140000"/>
              </a:lnSpc>
              <a:buFont typeface="Arial"/>
              <a:buChar char="•"/>
            </a:pPr>
            <a:r>
              <a:rPr lang="en-US" sz="2400" dirty="0">
                <a:solidFill>
                  <a:srgbClr val="4F81BD"/>
                </a:solidFill>
                <a:latin typeface="Helvetica"/>
                <a:cs typeface="Helvetica"/>
              </a:rPr>
              <a:t>Baseline expression for human genes </a:t>
            </a:r>
          </a:p>
          <a:p>
            <a:pPr>
              <a:lnSpc>
                <a:spcPct val="140000"/>
              </a:lnSpc>
            </a:pPr>
            <a:r>
              <a:rPr lang="en-US" sz="2400" dirty="0">
                <a:solidFill>
                  <a:srgbClr val="4F81BD"/>
                </a:solidFill>
                <a:latin typeface="Helvetica"/>
                <a:cs typeface="Helvetica"/>
              </a:rPr>
              <a:t>		- target profile page</a:t>
            </a:r>
          </a:p>
          <a:p>
            <a:pPr marL="285750" indent="-285750">
              <a:lnSpc>
                <a:spcPct val="140000"/>
              </a:lnSpc>
              <a:buFont typeface="Arial"/>
              <a:buChar char="•"/>
            </a:pPr>
            <a:endParaRPr lang="en-US" sz="2400" dirty="0">
              <a:solidFill>
                <a:srgbClr val="4F81BD"/>
              </a:solidFill>
              <a:latin typeface="Helvetica"/>
              <a:cs typeface="Helvetica"/>
            </a:endParaRPr>
          </a:p>
          <a:p>
            <a:pPr marL="285750" indent="-285750">
              <a:lnSpc>
                <a:spcPct val="140000"/>
              </a:lnSpc>
              <a:buFont typeface="Arial"/>
              <a:buChar char="•"/>
            </a:pPr>
            <a:r>
              <a:rPr lang="en-US" sz="2400" dirty="0">
                <a:solidFill>
                  <a:srgbClr val="4F81BD"/>
                </a:solidFill>
                <a:latin typeface="Helvetica"/>
                <a:cs typeface="Helvetica"/>
              </a:rPr>
              <a:t>Differential mRNA expression (healthy </a:t>
            </a:r>
            <a:r>
              <a:rPr lang="en-US" sz="2400" i="1" dirty="0">
                <a:solidFill>
                  <a:srgbClr val="4F81BD"/>
                </a:solidFill>
                <a:latin typeface="Helvetica"/>
                <a:cs typeface="Helvetica"/>
              </a:rPr>
              <a:t>versus</a:t>
            </a:r>
            <a:r>
              <a:rPr lang="en-US" sz="2400" dirty="0">
                <a:solidFill>
                  <a:srgbClr val="4F81BD"/>
                </a:solidFill>
                <a:latin typeface="Helvetica"/>
                <a:cs typeface="Helvetica"/>
              </a:rPr>
              <a:t> diseased): </a:t>
            </a:r>
          </a:p>
          <a:p>
            <a:pPr lvl="2">
              <a:lnSpc>
                <a:spcPct val="140000"/>
              </a:lnSpc>
            </a:pPr>
            <a:r>
              <a:rPr lang="en-US" sz="2400" dirty="0">
                <a:solidFill>
                  <a:srgbClr val="4F81BD"/>
                </a:solidFill>
                <a:latin typeface="Helvetica"/>
                <a:cs typeface="Helvetica"/>
              </a:rPr>
              <a:t>- target-disease associations</a:t>
            </a:r>
          </a:p>
        </p:txBody>
      </p:sp>
      <p:pic>
        <p:nvPicPr>
          <p:cNvPr id="6" name="Picture 5" descr="computer.jpg"/>
          <p:cNvPicPr>
            <a:picLocks noChangeAspect="1"/>
          </p:cNvPicPr>
          <p:nvPr/>
        </p:nvPicPr>
        <p:blipFill>
          <a:blip r:embed="rId3">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7" name="TextBox 6"/>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8" name="Picture 7"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l="55018" t="16339" r="27307" b="72934"/>
          <a:stretch/>
        </p:blipFill>
        <p:spPr>
          <a:xfrm>
            <a:off x="0" y="133718"/>
            <a:ext cx="1571589" cy="627197"/>
          </a:xfrm>
          <a:prstGeom prst="rect">
            <a:avLst/>
          </a:prstGeom>
        </p:spPr>
      </p:pic>
    </p:spTree>
    <p:extLst>
      <p:ext uri="{BB962C8B-B14F-4D97-AF65-F5344CB8AC3E}">
        <p14:creationId xmlns:p14="http://schemas.microsoft.com/office/powerpoint/2010/main" val="3792016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47509"/>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Europe PMC</a:t>
            </a:r>
          </a:p>
        </p:txBody>
      </p:sp>
      <p:pic>
        <p:nvPicPr>
          <p:cNvPr id="4" name="Picture 3" descr="Screen Shot 2016-11-14 at 15.28.45.png"/>
          <p:cNvPicPr>
            <a:picLocks noChangeAspect="1"/>
          </p:cNvPicPr>
          <p:nvPr/>
        </p:nvPicPr>
        <p:blipFill rotWithShape="1">
          <a:blip r:embed="rId2">
            <a:extLst>
              <a:ext uri="{28A0092B-C50C-407E-A947-70E740481C1C}">
                <a14:useLocalDpi xmlns:a14="http://schemas.microsoft.com/office/drawing/2010/main" val="0"/>
              </a:ext>
            </a:extLst>
          </a:blip>
          <a:srcRect t="2282" b="39067"/>
          <a:stretch/>
        </p:blipFill>
        <p:spPr>
          <a:xfrm>
            <a:off x="36000" y="1864650"/>
            <a:ext cx="9072000" cy="1481667"/>
          </a:xfrm>
          <a:prstGeom prst="rect">
            <a:avLst/>
          </a:prstGeom>
          <a:ln>
            <a:solidFill>
              <a:srgbClr val="D9D9D9"/>
            </a:solidFill>
          </a:ln>
        </p:spPr>
      </p:pic>
      <p:sp>
        <p:nvSpPr>
          <p:cNvPr id="6" name="TextBox 5"/>
          <p:cNvSpPr txBox="1"/>
          <p:nvPr/>
        </p:nvSpPr>
        <p:spPr>
          <a:xfrm>
            <a:off x="0" y="3964729"/>
            <a:ext cx="8976147" cy="2308324"/>
          </a:xfrm>
          <a:prstGeom prst="rect">
            <a:avLst/>
          </a:prstGeom>
          <a:noFill/>
        </p:spPr>
        <p:txBody>
          <a:bodyPr wrap="square" rtlCol="0">
            <a:spAutoFit/>
          </a:bodyPr>
          <a:lstStyle/>
          <a:p>
            <a:pPr marL="285750" indent="-285750" algn="just">
              <a:buFont typeface="Arial"/>
              <a:buChar char="•"/>
            </a:pPr>
            <a:r>
              <a:rPr lang="en-US" sz="2400" dirty="0">
                <a:solidFill>
                  <a:srgbClr val="4F81BD"/>
                </a:solidFill>
                <a:latin typeface="Helvetica"/>
                <a:cs typeface="Helvetica"/>
              </a:rPr>
              <a:t>Mining titles, abstracts, full text in research articles</a:t>
            </a:r>
          </a:p>
          <a:p>
            <a:pPr marL="285750" indent="-285750" algn="just">
              <a:buFont typeface="Arial"/>
              <a:buChar char="•"/>
            </a:pPr>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Target and disease co-occurrence in the same sentence</a:t>
            </a:r>
          </a:p>
          <a:p>
            <a:pPr marL="285750" indent="-285750" algn="just">
              <a:buFont typeface="Arial"/>
              <a:buChar char="•"/>
            </a:pPr>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Dictionary (not NLP)</a:t>
            </a:r>
          </a:p>
          <a:p>
            <a:pPr marL="285750" indent="-285750" algn="just">
              <a:buFont typeface="Arial"/>
              <a:buChar char="•"/>
            </a:pPr>
            <a:endParaRPr lang="en-US" sz="2400" dirty="0">
              <a:solidFill>
                <a:srgbClr val="4F81BD"/>
              </a:solidFill>
              <a:latin typeface="Helvetica"/>
              <a:cs typeface="Helvetica"/>
            </a:endParaRPr>
          </a:p>
        </p:txBody>
      </p:sp>
      <p:pic>
        <p:nvPicPr>
          <p:cNvPr id="7" name="Picture 6" descr="computer.jpg"/>
          <p:cNvPicPr>
            <a:picLocks noChangeAspect="1"/>
          </p:cNvPicPr>
          <p:nvPr/>
        </p:nvPicPr>
        <p:blipFill>
          <a:blip r:embed="rId3">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8" name="TextBox 7"/>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9" name="Picture 8"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l="86976" t="16339" b="72934"/>
          <a:stretch/>
        </p:blipFill>
        <p:spPr>
          <a:xfrm>
            <a:off x="36000" y="188537"/>
            <a:ext cx="1158133" cy="627197"/>
          </a:xfrm>
          <a:prstGeom prst="rect">
            <a:avLst/>
          </a:prstGeom>
        </p:spPr>
      </p:pic>
    </p:spTree>
    <p:extLst>
      <p:ext uri="{BB962C8B-B14F-4D97-AF65-F5344CB8AC3E}">
        <p14:creationId xmlns:p14="http://schemas.microsoft.com/office/powerpoint/2010/main" val="3428943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7" name="Google Shape;267;p50"/>
          <p:cNvSpPr txBox="1"/>
          <p:nvPr/>
        </p:nvSpPr>
        <p:spPr>
          <a:xfrm>
            <a:off x="-86111" y="233427"/>
            <a:ext cx="938619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u="none" dirty="0">
                <a:solidFill>
                  <a:srgbClr val="0091EB"/>
                </a:solidFill>
                <a:latin typeface="Arial" panose="020B0604020202020204" pitchFamily="34" charset="0"/>
                <a:ea typeface="Helvetica Neue"/>
                <a:cs typeface="Arial" panose="020B0604020202020204" pitchFamily="34" charset="0"/>
                <a:sym typeface="Helvetica Neue"/>
              </a:rPr>
              <a:t>Selecting the right target</a:t>
            </a:r>
            <a:endParaRPr sz="4000" b="0" i="0" u="none" dirty="0">
              <a:solidFill>
                <a:srgbClr val="0091EB"/>
              </a:solidFill>
              <a:latin typeface="Arial" panose="020B0604020202020204" pitchFamily="34" charset="0"/>
              <a:ea typeface="Helvetica Neue"/>
              <a:cs typeface="Arial" panose="020B0604020202020204" pitchFamily="34" charset="0"/>
              <a:sym typeface="Helvetica Neue"/>
            </a:endParaRPr>
          </a:p>
        </p:txBody>
      </p:sp>
      <p:pic>
        <p:nvPicPr>
          <p:cNvPr id="3" name="Picture 2">
            <a:extLst>
              <a:ext uri="{FF2B5EF4-FFF2-40B4-BE49-F238E27FC236}">
                <a16:creationId xmlns:a16="http://schemas.microsoft.com/office/drawing/2014/main" id="{96717FD3-795B-DC41-87BE-EA3B7E99D328}"/>
              </a:ext>
            </a:extLst>
          </p:cNvPr>
          <p:cNvPicPr>
            <a:picLocks noChangeAspect="1"/>
          </p:cNvPicPr>
          <p:nvPr/>
        </p:nvPicPr>
        <p:blipFill>
          <a:blip r:embed="rId3"/>
          <a:stretch>
            <a:fillRect/>
          </a:stretch>
        </p:blipFill>
        <p:spPr>
          <a:xfrm>
            <a:off x="0" y="1514001"/>
            <a:ext cx="9144000" cy="4392706"/>
          </a:xfrm>
          <a:prstGeom prst="rect">
            <a:avLst/>
          </a:prstGeom>
        </p:spPr>
      </p:pic>
      <p:sp>
        <p:nvSpPr>
          <p:cNvPr id="4" name="TextBox 3">
            <a:extLst>
              <a:ext uri="{FF2B5EF4-FFF2-40B4-BE49-F238E27FC236}">
                <a16:creationId xmlns:a16="http://schemas.microsoft.com/office/drawing/2014/main" id="{62F57DC4-9B9A-774F-903B-E3CACDCEF7C7}"/>
              </a:ext>
            </a:extLst>
          </p:cNvPr>
          <p:cNvSpPr txBox="1"/>
          <p:nvPr/>
        </p:nvSpPr>
        <p:spPr>
          <a:xfrm>
            <a:off x="351507" y="5877764"/>
            <a:ext cx="8510954" cy="759567"/>
          </a:xfrm>
          <a:prstGeom prst="rect">
            <a:avLst/>
          </a:prstGeom>
          <a:solidFill>
            <a:schemeClr val="bg1"/>
          </a:solidFill>
          <a:ln>
            <a:solidFill>
              <a:srgbClr val="FF0000"/>
            </a:solidFill>
          </a:ln>
        </p:spPr>
        <p:txBody>
          <a:bodyPr wrap="square" rtlCol="0">
            <a:spAutoFit/>
          </a:bodyPr>
          <a:lstStyle/>
          <a:p>
            <a:pPr algn="ctr">
              <a:lnSpc>
                <a:spcPct val="150000"/>
              </a:lnSpc>
            </a:pPr>
            <a:r>
              <a:rPr lang="en-US" sz="3200" dirty="0">
                <a:solidFill>
                  <a:srgbClr val="FF0000"/>
                </a:solidFill>
                <a:latin typeface="Arial" panose="020B0604020202020204" pitchFamily="34" charset="0"/>
                <a:cs typeface="Arial" panose="020B0604020202020204" pitchFamily="34" charset="0"/>
              </a:rPr>
              <a:t>Drugs that fail are neither safe nor efficacious</a:t>
            </a:r>
          </a:p>
        </p:txBody>
      </p:sp>
    </p:spTree>
    <p:extLst>
      <p:ext uri="{BB962C8B-B14F-4D97-AF65-F5344CB8AC3E}">
        <p14:creationId xmlns:p14="http://schemas.microsoft.com/office/powerpoint/2010/main" val="303202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712692"/>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PhenoDigm</a:t>
            </a:r>
            <a:endParaRPr lang="en-US" sz="4000" dirty="0"/>
          </a:p>
        </p:txBody>
      </p:sp>
      <p:pic>
        <p:nvPicPr>
          <p:cNvPr id="3" name="Picture 2" descr="Screen Shot 2016-11-14 at 15.39.34.png"/>
          <p:cNvPicPr>
            <a:picLocks noChangeAspect="1"/>
          </p:cNvPicPr>
          <p:nvPr/>
        </p:nvPicPr>
        <p:blipFill rotWithShape="1">
          <a:blip r:embed="rId3">
            <a:extLst>
              <a:ext uri="{28A0092B-C50C-407E-A947-70E740481C1C}">
                <a14:useLocalDpi xmlns:a14="http://schemas.microsoft.com/office/drawing/2010/main" val="0"/>
              </a:ext>
            </a:extLst>
          </a:blip>
          <a:srcRect b="27576"/>
          <a:stretch/>
        </p:blipFill>
        <p:spPr>
          <a:xfrm>
            <a:off x="89716" y="1855692"/>
            <a:ext cx="8964569" cy="2137945"/>
          </a:xfrm>
          <a:prstGeom prst="rect">
            <a:avLst/>
          </a:prstGeom>
          <a:ln>
            <a:solidFill>
              <a:srgbClr val="D9D9D9"/>
            </a:solidFill>
          </a:ln>
        </p:spPr>
      </p:pic>
      <p:sp>
        <p:nvSpPr>
          <p:cNvPr id="5" name="TextBox 4"/>
          <p:cNvSpPr txBox="1"/>
          <p:nvPr/>
        </p:nvSpPr>
        <p:spPr>
          <a:xfrm>
            <a:off x="0" y="4525881"/>
            <a:ext cx="8976147" cy="830997"/>
          </a:xfrm>
          <a:prstGeom prst="rect">
            <a:avLst/>
          </a:prstGeom>
          <a:noFill/>
        </p:spPr>
        <p:txBody>
          <a:bodyPr wrap="square" rtlCol="0">
            <a:spAutoFit/>
          </a:bodyPr>
          <a:lstStyle/>
          <a:p>
            <a:pPr marL="285750" indent="-285750">
              <a:buFont typeface="Arial"/>
              <a:buChar char="•"/>
            </a:pPr>
            <a:r>
              <a:rPr lang="en-US" sz="2400" dirty="0">
                <a:solidFill>
                  <a:srgbClr val="4F81BD"/>
                </a:solidFill>
                <a:latin typeface="Helvetica"/>
                <a:cs typeface="Helvetica"/>
              </a:rPr>
              <a:t>Semantic approach to associate mouse models with diseases</a:t>
            </a:r>
          </a:p>
          <a:p>
            <a:endParaRPr lang="en-US" sz="2400" dirty="0">
              <a:solidFill>
                <a:srgbClr val="4F81BD"/>
              </a:solidFill>
              <a:latin typeface="Helvetica"/>
              <a:cs typeface="Helvetica"/>
            </a:endParaRPr>
          </a:p>
        </p:txBody>
      </p:sp>
      <p:pic>
        <p:nvPicPr>
          <p:cNvPr id="7" name="Picture 6"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l="73471" t="16250" r="12554" b="72499"/>
          <a:stretch/>
        </p:blipFill>
        <p:spPr>
          <a:xfrm>
            <a:off x="89716" y="173591"/>
            <a:ext cx="1242652" cy="657820"/>
          </a:xfrm>
          <a:prstGeom prst="rect">
            <a:avLst/>
          </a:prstGeom>
        </p:spPr>
      </p:pic>
    </p:spTree>
    <p:extLst>
      <p:ext uri="{BB962C8B-B14F-4D97-AF65-F5344CB8AC3E}">
        <p14:creationId xmlns:p14="http://schemas.microsoft.com/office/powerpoint/2010/main" val="348228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9182"/>
            <a:ext cx="9144000" cy="1143000"/>
          </a:xfrm>
        </p:spPr>
        <p:txBody>
          <a:bodyPr>
            <a:normAutofit/>
          </a:bodyPr>
          <a:lstStyle/>
          <a:p>
            <a:pPr algn="ctr"/>
            <a:r>
              <a:rPr lang="en-US" sz="4000" dirty="0">
                <a:solidFill>
                  <a:srgbClr val="0091EB"/>
                </a:solidFill>
                <a:latin typeface="Helvetica"/>
                <a:cs typeface="Helvetica"/>
              </a:rPr>
              <a:t>Target-Disease Association Score</a:t>
            </a:r>
          </a:p>
        </p:txBody>
      </p:sp>
      <p:grpSp>
        <p:nvGrpSpPr>
          <p:cNvPr id="42" name="Group 41"/>
          <p:cNvGrpSpPr/>
          <p:nvPr/>
        </p:nvGrpSpPr>
        <p:grpSpPr>
          <a:xfrm>
            <a:off x="165807" y="1212229"/>
            <a:ext cx="6799469" cy="1270000"/>
            <a:chOff x="165807" y="1212229"/>
            <a:chExt cx="6799469" cy="1270000"/>
          </a:xfrm>
        </p:grpSpPr>
        <p:sp>
          <p:nvSpPr>
            <p:cNvPr id="12" name="TextBox 11"/>
            <p:cNvSpPr txBox="1"/>
            <p:nvPr/>
          </p:nvSpPr>
          <p:spPr>
            <a:xfrm>
              <a:off x="165807" y="1455648"/>
              <a:ext cx="1505866" cy="646331"/>
            </a:xfrm>
            <a:prstGeom prst="rect">
              <a:avLst/>
            </a:prstGeom>
            <a:noFill/>
          </p:spPr>
          <p:txBody>
            <a:bodyPr wrap="none" rtlCol="0">
              <a:spAutoFit/>
            </a:bodyPr>
            <a:lstStyle/>
            <a:p>
              <a:r>
                <a:rPr lang="en-US" b="1" dirty="0" err="1">
                  <a:solidFill>
                    <a:srgbClr val="4F81BD"/>
                  </a:solidFill>
                  <a:latin typeface="Helvetica"/>
                  <a:cs typeface="Helvetica"/>
                </a:rPr>
                <a:t>EuropePMC</a:t>
              </a:r>
              <a:endParaRPr lang="en-US" b="1" dirty="0">
                <a:solidFill>
                  <a:srgbClr val="4F81BD"/>
                </a:solidFill>
                <a:latin typeface="Helvetica"/>
                <a:cs typeface="Helvetica"/>
              </a:endParaRPr>
            </a:p>
            <a:p>
              <a:r>
                <a:rPr lang="en-US" dirty="0">
                  <a:solidFill>
                    <a:srgbClr val="4F81BD"/>
                  </a:solidFill>
                  <a:latin typeface="Helvetica"/>
                  <a:cs typeface="Helvetica"/>
                </a:rPr>
                <a:t>(Text Mining)</a:t>
              </a:r>
            </a:p>
          </p:txBody>
        </p:sp>
        <p:pic>
          <p:nvPicPr>
            <p:cNvPr id="13" name="Picture 12" descr="empty.png"/>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1212229"/>
              <a:ext cx="1270000" cy="1270000"/>
            </a:xfrm>
            <a:prstGeom prst="rect">
              <a:avLst/>
            </a:prstGeom>
          </p:spPr>
        </p:pic>
        <p:pic>
          <p:nvPicPr>
            <p:cNvPr id="14" name="Picture 13" descr="fill 0.pn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05149" y="1212229"/>
              <a:ext cx="1270000" cy="1270000"/>
            </a:xfrm>
            <a:prstGeom prst="rect">
              <a:avLst/>
            </a:prstGeom>
          </p:spPr>
        </p:pic>
        <p:pic>
          <p:nvPicPr>
            <p:cNvPr id="15" name="Picture 14" descr="fill 1.pn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79899" y="1212229"/>
              <a:ext cx="1270000" cy="1270000"/>
            </a:xfrm>
            <a:prstGeom prst="rect">
              <a:avLst/>
            </a:prstGeom>
          </p:spPr>
        </p:pic>
        <p:pic>
          <p:nvPicPr>
            <p:cNvPr id="16" name="Picture 15" descr="fill 2.png"/>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5276" y="1212229"/>
              <a:ext cx="1270000" cy="1270000"/>
            </a:xfrm>
            <a:prstGeom prst="rect">
              <a:avLst/>
            </a:prstGeom>
          </p:spPr>
        </p:pic>
        <p:sp>
          <p:nvSpPr>
            <p:cNvPr id="17" name="Plus 16"/>
            <p:cNvSpPr/>
            <p:nvPr/>
          </p:nvSpPr>
          <p:spPr>
            <a:xfrm>
              <a:off x="2984500" y="1826064"/>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Plus 18"/>
            <p:cNvSpPr/>
            <p:nvPr/>
          </p:nvSpPr>
          <p:spPr>
            <a:xfrm>
              <a:off x="4121149" y="1831045"/>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Equal 19"/>
            <p:cNvSpPr/>
            <p:nvPr/>
          </p:nvSpPr>
          <p:spPr>
            <a:xfrm>
              <a:off x="5408083" y="1826064"/>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43" name="Group 42"/>
          <p:cNvGrpSpPr/>
          <p:nvPr/>
        </p:nvGrpSpPr>
        <p:grpSpPr>
          <a:xfrm>
            <a:off x="109363" y="3059088"/>
            <a:ext cx="6855913" cy="1270000"/>
            <a:chOff x="109363" y="3059088"/>
            <a:chExt cx="6855913" cy="1270000"/>
          </a:xfrm>
        </p:grpSpPr>
        <p:pic>
          <p:nvPicPr>
            <p:cNvPr id="11" name="Picture 10" descr="fill 5.png"/>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5276" y="3059088"/>
              <a:ext cx="1270000" cy="1270000"/>
            </a:xfrm>
            <a:prstGeom prst="rect">
              <a:avLst/>
            </a:prstGeom>
          </p:spPr>
        </p:pic>
        <p:sp>
          <p:nvSpPr>
            <p:cNvPr id="21" name="TextBox 20"/>
            <p:cNvSpPr txBox="1"/>
            <p:nvPr/>
          </p:nvSpPr>
          <p:spPr>
            <a:xfrm>
              <a:off x="109363" y="3153766"/>
              <a:ext cx="2032114" cy="646331"/>
            </a:xfrm>
            <a:prstGeom prst="rect">
              <a:avLst/>
            </a:prstGeom>
            <a:noFill/>
          </p:spPr>
          <p:txBody>
            <a:bodyPr wrap="none" rtlCol="0">
              <a:spAutoFit/>
            </a:bodyPr>
            <a:lstStyle/>
            <a:p>
              <a:r>
                <a:rPr lang="en-US" b="1" dirty="0" err="1">
                  <a:solidFill>
                    <a:srgbClr val="4F81BD"/>
                  </a:solidFill>
                  <a:latin typeface="Helvetica"/>
                  <a:cs typeface="Helvetica"/>
                </a:rPr>
                <a:t>UniProt</a:t>
              </a:r>
              <a:endParaRPr lang="en-US" b="1" dirty="0">
                <a:solidFill>
                  <a:srgbClr val="4F81BD"/>
                </a:solidFill>
                <a:latin typeface="Helvetica"/>
                <a:cs typeface="Helvetica"/>
              </a:endParaRPr>
            </a:p>
            <a:p>
              <a:r>
                <a:rPr lang="en-US" dirty="0">
                  <a:solidFill>
                    <a:srgbClr val="4F81BD"/>
                  </a:solidFill>
                  <a:latin typeface="Helvetica"/>
                  <a:cs typeface="Helvetica"/>
                </a:rPr>
                <a:t>(Manual Curation)</a:t>
              </a:r>
            </a:p>
          </p:txBody>
        </p:sp>
        <p:pic>
          <p:nvPicPr>
            <p:cNvPr id="22" name="Picture 21" descr="fill 5.png"/>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3059088"/>
              <a:ext cx="1270000" cy="1270000"/>
            </a:xfrm>
            <a:prstGeom prst="rect">
              <a:avLst/>
            </a:prstGeom>
          </p:spPr>
        </p:pic>
        <p:sp>
          <p:nvSpPr>
            <p:cNvPr id="23" name="Equal 22"/>
            <p:cNvSpPr/>
            <p:nvPr/>
          </p:nvSpPr>
          <p:spPr>
            <a:xfrm>
              <a:off x="5439832" y="3450911"/>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44" name="Group 43"/>
          <p:cNvGrpSpPr/>
          <p:nvPr/>
        </p:nvGrpSpPr>
        <p:grpSpPr>
          <a:xfrm>
            <a:off x="81141" y="4794003"/>
            <a:ext cx="6882467" cy="1270000"/>
            <a:chOff x="81141" y="4794003"/>
            <a:chExt cx="6882467" cy="1270000"/>
          </a:xfrm>
        </p:grpSpPr>
        <p:sp>
          <p:nvSpPr>
            <p:cNvPr id="24" name="TextBox 23"/>
            <p:cNvSpPr txBox="1"/>
            <p:nvPr/>
          </p:nvSpPr>
          <p:spPr>
            <a:xfrm>
              <a:off x="81141" y="4892675"/>
              <a:ext cx="2032114" cy="646331"/>
            </a:xfrm>
            <a:prstGeom prst="rect">
              <a:avLst/>
            </a:prstGeom>
            <a:noFill/>
          </p:spPr>
          <p:txBody>
            <a:bodyPr wrap="none" rtlCol="0">
              <a:spAutoFit/>
            </a:bodyPr>
            <a:lstStyle/>
            <a:p>
              <a:r>
                <a:rPr lang="en-US" b="1" dirty="0" err="1">
                  <a:solidFill>
                    <a:srgbClr val="4F81BD"/>
                  </a:solidFill>
                  <a:latin typeface="Helvetica"/>
                  <a:cs typeface="Helvetica"/>
                </a:rPr>
                <a:t>ChEMBL</a:t>
              </a:r>
              <a:endParaRPr lang="en-US" b="1" dirty="0">
                <a:solidFill>
                  <a:srgbClr val="4F81BD"/>
                </a:solidFill>
                <a:latin typeface="Helvetica"/>
                <a:cs typeface="Helvetica"/>
              </a:endParaRPr>
            </a:p>
            <a:p>
              <a:r>
                <a:rPr lang="en-US" dirty="0">
                  <a:solidFill>
                    <a:srgbClr val="4F81BD"/>
                  </a:solidFill>
                  <a:latin typeface="Helvetica"/>
                  <a:cs typeface="Helvetica"/>
                </a:rPr>
                <a:t>(Manual Curation)</a:t>
              </a:r>
            </a:p>
          </p:txBody>
        </p:sp>
        <p:pic>
          <p:nvPicPr>
            <p:cNvPr id="25" name="Picture 24" descr="fill 1.pn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4794003"/>
              <a:ext cx="1270000" cy="1270000"/>
            </a:xfrm>
            <a:prstGeom prst="rect">
              <a:avLst/>
            </a:prstGeom>
          </p:spPr>
        </p:pic>
        <p:pic>
          <p:nvPicPr>
            <p:cNvPr id="26" name="Picture 25" descr="fill 5.png"/>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25801" y="4794003"/>
              <a:ext cx="1270000" cy="1270000"/>
            </a:xfrm>
            <a:prstGeom prst="rect">
              <a:avLst/>
            </a:prstGeom>
          </p:spPr>
        </p:pic>
        <p:pic>
          <p:nvPicPr>
            <p:cNvPr id="27" name="Picture 26" descr="fill 3.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38649" y="4794003"/>
              <a:ext cx="1270000" cy="1270000"/>
            </a:xfrm>
            <a:prstGeom prst="rect">
              <a:avLst/>
            </a:prstGeom>
          </p:spPr>
        </p:pic>
        <p:pic>
          <p:nvPicPr>
            <p:cNvPr id="28" name="Picture 27" descr="fill 5.png"/>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3608" y="4794003"/>
              <a:ext cx="1270000" cy="1270000"/>
            </a:xfrm>
            <a:prstGeom prst="rect">
              <a:avLst/>
            </a:prstGeom>
          </p:spPr>
        </p:pic>
        <p:sp>
          <p:nvSpPr>
            <p:cNvPr id="29" name="Equal 28"/>
            <p:cNvSpPr/>
            <p:nvPr/>
          </p:nvSpPr>
          <p:spPr>
            <a:xfrm>
              <a:off x="5471582" y="5185826"/>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0" name="Plus 29"/>
            <p:cNvSpPr/>
            <p:nvPr/>
          </p:nvSpPr>
          <p:spPr>
            <a:xfrm>
              <a:off x="3026833" y="5327642"/>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Plus 30"/>
            <p:cNvSpPr/>
            <p:nvPr/>
          </p:nvSpPr>
          <p:spPr>
            <a:xfrm>
              <a:off x="4279897" y="5327642"/>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5" name="Group 44"/>
          <p:cNvGrpSpPr/>
          <p:nvPr/>
        </p:nvGrpSpPr>
        <p:grpSpPr>
          <a:xfrm>
            <a:off x="6108697" y="2605608"/>
            <a:ext cx="2906185" cy="2185432"/>
            <a:chOff x="6108697" y="2605608"/>
            <a:chExt cx="2906185" cy="2185432"/>
          </a:xfrm>
        </p:grpSpPr>
        <p:pic>
          <p:nvPicPr>
            <p:cNvPr id="32" name="Picture 31" descr="fill 5.png"/>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4882" y="3059088"/>
              <a:ext cx="1270000" cy="1270000"/>
            </a:xfrm>
            <a:prstGeom prst="rect">
              <a:avLst/>
            </a:prstGeom>
          </p:spPr>
        </p:pic>
        <p:sp>
          <p:nvSpPr>
            <p:cNvPr id="34" name="Plus 33"/>
            <p:cNvSpPr/>
            <p:nvPr/>
          </p:nvSpPr>
          <p:spPr>
            <a:xfrm>
              <a:off x="6115047" y="4421708"/>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Plus 34"/>
            <p:cNvSpPr/>
            <p:nvPr/>
          </p:nvSpPr>
          <p:spPr>
            <a:xfrm>
              <a:off x="6108697" y="2605608"/>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7940673" y="4421708"/>
              <a:ext cx="875585" cy="369332"/>
            </a:xfrm>
            <a:prstGeom prst="rect">
              <a:avLst/>
            </a:prstGeom>
          </p:spPr>
          <p:txBody>
            <a:bodyPr wrap="none">
              <a:spAutoFit/>
            </a:bodyPr>
            <a:lstStyle/>
            <a:p>
              <a:r>
                <a:rPr lang="en-US" b="1" dirty="0"/>
                <a:t>Overall</a:t>
              </a:r>
              <a:endParaRPr lang="en-US" dirty="0"/>
            </a:p>
          </p:txBody>
        </p:sp>
      </p:grpSp>
      <p:sp>
        <p:nvSpPr>
          <p:cNvPr id="40" name="Title 1"/>
          <p:cNvSpPr txBox="1">
            <a:spLocks/>
          </p:cNvSpPr>
          <p:nvPr/>
        </p:nvSpPr>
        <p:spPr>
          <a:xfrm>
            <a:off x="162458" y="6002337"/>
            <a:ext cx="4814007"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200" dirty="0">
                <a:solidFill>
                  <a:srgbClr val="0091EB"/>
                </a:solidFill>
                <a:latin typeface="Helvetica"/>
                <a:cs typeface="Helvetica"/>
              </a:rPr>
              <a:t>VERY simplified diagram</a:t>
            </a:r>
            <a:endParaRPr lang="en-US" dirty="0">
              <a:solidFill>
                <a:srgbClr val="0091EB"/>
              </a:solidFill>
              <a:latin typeface="Helvetica"/>
              <a:cs typeface="Helvetica"/>
            </a:endParaRPr>
          </a:p>
        </p:txBody>
      </p:sp>
    </p:spTree>
    <p:extLst>
      <p:ext uri="{BB962C8B-B14F-4D97-AF65-F5344CB8AC3E}">
        <p14:creationId xmlns:p14="http://schemas.microsoft.com/office/powerpoint/2010/main" val="181610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12-04 at 17.27.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5" y="2415274"/>
            <a:ext cx="9101998" cy="3995999"/>
          </a:xfrm>
          <a:prstGeom prst="rect">
            <a:avLst/>
          </a:prstGeom>
          <a:ln>
            <a:solidFill>
              <a:srgbClr val="A6A6A6"/>
            </a:solidFill>
          </a:ln>
        </p:spPr>
      </p:pic>
      <p:sp>
        <p:nvSpPr>
          <p:cNvPr id="4" name="TextBox 3"/>
          <p:cNvSpPr txBox="1"/>
          <p:nvPr/>
        </p:nvSpPr>
        <p:spPr>
          <a:xfrm>
            <a:off x="36935" y="1355623"/>
            <a:ext cx="9107065" cy="553998"/>
          </a:xfrm>
          <a:prstGeom prst="rect">
            <a:avLst/>
          </a:prstGeom>
          <a:noFill/>
        </p:spPr>
        <p:txBody>
          <a:bodyPr wrap="square" rtlCol="0">
            <a:spAutoFit/>
          </a:bodyPr>
          <a:lstStyle/>
          <a:p>
            <a:pPr>
              <a:spcBef>
                <a:spcPts val="0"/>
              </a:spcBef>
            </a:pPr>
            <a:r>
              <a:rPr lang="en-GB" sz="3000" dirty="0">
                <a:solidFill>
                  <a:srgbClr val="4F81BD"/>
                </a:solidFill>
                <a:latin typeface="Helvetica"/>
                <a:cs typeface="Helvetica"/>
              </a:rPr>
              <a:t>Paste the URL in the location bar of your browser</a:t>
            </a:r>
          </a:p>
        </p:txBody>
      </p:sp>
      <p:sp>
        <p:nvSpPr>
          <p:cNvPr id="3" name="Rectangle 2"/>
          <p:cNvSpPr/>
          <p:nvPr/>
        </p:nvSpPr>
        <p:spPr>
          <a:xfrm>
            <a:off x="4095731" y="2494385"/>
            <a:ext cx="685286" cy="18272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3016" y="2485989"/>
            <a:ext cx="1172487" cy="18272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8"/>
          <p:cNvSpPr txBox="1">
            <a:spLocks/>
          </p:cNvSpPr>
          <p:nvPr/>
        </p:nvSpPr>
        <p:spPr>
          <a:xfrm>
            <a:off x="0" y="212623"/>
            <a:ext cx="9138933" cy="1143000"/>
          </a:xfrm>
          <a:prstGeom prst="rect">
            <a:avLst/>
          </a:prstGeom>
        </p:spPr>
        <p:txBody>
          <a:bodyPr>
            <a:normAutofit fontScale="92500"/>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How to run our REST endpoints (option 1)</a:t>
            </a:r>
          </a:p>
        </p:txBody>
      </p:sp>
    </p:spTree>
    <p:extLst>
      <p:ext uri="{BB962C8B-B14F-4D97-AF65-F5344CB8AC3E}">
        <p14:creationId xmlns:p14="http://schemas.microsoft.com/office/powerpoint/2010/main" val="10721626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pic>
        <p:nvPicPr>
          <p:cNvPr id="2" name="Picture 1" descr="Screen Shot 2017-12-04 at 17.27.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0"/>
            <a:ext cx="7312742" cy="6858000"/>
          </a:xfrm>
          <a:prstGeom prst="rect">
            <a:avLst/>
          </a:prstGeom>
        </p:spPr>
      </p:pic>
      <p:pic>
        <p:nvPicPr>
          <p:cNvPr id="3" name="Picture 2" descr="Screen Shot 2017-12-04 at 18.32.31.png"/>
          <p:cNvPicPr>
            <a:picLocks noChangeAspect="1"/>
          </p:cNvPicPr>
          <p:nvPr/>
        </p:nvPicPr>
        <p:blipFill rotWithShape="1">
          <a:blip r:embed="rId3">
            <a:extLst>
              <a:ext uri="{28A0092B-C50C-407E-A947-70E740481C1C}">
                <a14:useLocalDpi xmlns:a14="http://schemas.microsoft.com/office/drawing/2010/main" val="0"/>
              </a:ext>
            </a:extLst>
          </a:blip>
          <a:srcRect l="1551" t="33025" r="60769" b="32034"/>
          <a:stretch/>
        </p:blipFill>
        <p:spPr>
          <a:xfrm>
            <a:off x="6342852" y="4863344"/>
            <a:ext cx="2646363" cy="1766093"/>
          </a:xfrm>
          <a:prstGeom prst="rect">
            <a:avLst/>
          </a:prstGeom>
        </p:spPr>
      </p:pic>
      <p:sp>
        <p:nvSpPr>
          <p:cNvPr id="6" name="Rectangle 5"/>
          <p:cNvSpPr/>
          <p:nvPr/>
        </p:nvSpPr>
        <p:spPr>
          <a:xfrm>
            <a:off x="4993702" y="156761"/>
            <a:ext cx="827412" cy="17433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00303" y="148365"/>
            <a:ext cx="1509199" cy="18272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719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2-04 at 22.55.03.png"/>
          <p:cNvPicPr>
            <a:picLocks noChangeAspect="1"/>
          </p:cNvPicPr>
          <p:nvPr/>
        </p:nvPicPr>
        <p:blipFill rotWithShape="1">
          <a:blip r:embed="rId2">
            <a:extLst>
              <a:ext uri="{28A0092B-C50C-407E-A947-70E740481C1C}">
                <a14:useLocalDpi xmlns:a14="http://schemas.microsoft.com/office/drawing/2010/main" val="0"/>
              </a:ext>
            </a:extLst>
          </a:blip>
          <a:srcRect t="-1" r="37619" b="45518"/>
          <a:stretch/>
        </p:blipFill>
        <p:spPr>
          <a:xfrm>
            <a:off x="246950" y="1972971"/>
            <a:ext cx="8389513" cy="4174538"/>
          </a:xfrm>
          <a:prstGeom prst="rect">
            <a:avLst/>
          </a:prstGeom>
        </p:spPr>
      </p:pic>
      <p:sp>
        <p:nvSpPr>
          <p:cNvPr id="6" name="TextBox 5"/>
          <p:cNvSpPr txBox="1"/>
          <p:nvPr/>
        </p:nvSpPr>
        <p:spPr>
          <a:xfrm>
            <a:off x="36935" y="1199908"/>
            <a:ext cx="9107065" cy="553998"/>
          </a:xfrm>
          <a:prstGeom prst="rect">
            <a:avLst/>
          </a:prstGeom>
          <a:noFill/>
        </p:spPr>
        <p:txBody>
          <a:bodyPr wrap="square" rtlCol="0">
            <a:spAutoFit/>
          </a:bodyPr>
          <a:lstStyle/>
          <a:p>
            <a:pPr>
              <a:spcBef>
                <a:spcPts val="0"/>
              </a:spcBef>
            </a:pPr>
            <a:r>
              <a:rPr lang="en-GB" sz="3000" dirty="0">
                <a:solidFill>
                  <a:srgbClr val="0091EB"/>
                </a:solidFill>
                <a:latin typeface="Helvetica"/>
                <a:cs typeface="Helvetica"/>
              </a:rPr>
              <a:t>Command line e.g. CURL –X GET</a:t>
            </a:r>
          </a:p>
        </p:txBody>
      </p:sp>
      <p:sp>
        <p:nvSpPr>
          <p:cNvPr id="5" name="Up Arrow 4"/>
          <p:cNvSpPr/>
          <p:nvPr/>
        </p:nvSpPr>
        <p:spPr>
          <a:xfrm>
            <a:off x="2276354" y="2522380"/>
            <a:ext cx="503640" cy="812007"/>
          </a:xfrm>
          <a:prstGeom prst="up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8"/>
          <p:cNvSpPr txBox="1">
            <a:spLocks/>
          </p:cNvSpPr>
          <p:nvPr/>
        </p:nvSpPr>
        <p:spPr>
          <a:xfrm>
            <a:off x="0" y="212623"/>
            <a:ext cx="9144000" cy="1143000"/>
          </a:xfrm>
          <a:prstGeom prst="rect">
            <a:avLst/>
          </a:prstGeom>
        </p:spPr>
        <p:txBody>
          <a:bodyPr>
            <a:normAutofit fontScale="92500"/>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How to run our REST endpoints (option 2)</a:t>
            </a:r>
          </a:p>
        </p:txBody>
      </p:sp>
    </p:spTree>
    <p:extLst>
      <p:ext uri="{BB962C8B-B14F-4D97-AF65-F5344CB8AC3E}">
        <p14:creationId xmlns:p14="http://schemas.microsoft.com/office/powerpoint/2010/main" val="26886765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p:cNvSpPr txBox="1">
            <a:spLocks/>
          </p:cNvSpPr>
          <p:nvPr/>
        </p:nvSpPr>
        <p:spPr>
          <a:xfrm>
            <a:off x="0" y="212623"/>
            <a:ext cx="9144000" cy="1143000"/>
          </a:xfrm>
          <a:prstGeom prst="rect">
            <a:avLst/>
          </a:prstGeom>
        </p:spPr>
        <p:txBody>
          <a:bodyPr>
            <a:normAutofit fontScale="92500"/>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How to run our REST endpoints (option 3)</a:t>
            </a:r>
          </a:p>
        </p:txBody>
      </p:sp>
      <p:sp>
        <p:nvSpPr>
          <p:cNvPr id="2" name="Rectangle 1"/>
          <p:cNvSpPr/>
          <p:nvPr/>
        </p:nvSpPr>
        <p:spPr>
          <a:xfrm>
            <a:off x="258544" y="1355623"/>
            <a:ext cx="4760926" cy="553998"/>
          </a:xfrm>
          <a:prstGeom prst="rect">
            <a:avLst/>
          </a:prstGeom>
        </p:spPr>
        <p:txBody>
          <a:bodyPr wrap="none">
            <a:spAutoFit/>
          </a:bodyPr>
          <a:lstStyle/>
          <a:p>
            <a:pPr>
              <a:spcBef>
                <a:spcPts val="0"/>
              </a:spcBef>
            </a:pPr>
            <a:r>
              <a:rPr lang="en-GB" sz="3000" dirty="0">
                <a:solidFill>
                  <a:srgbClr val="4F81BD"/>
                </a:solidFill>
                <a:latin typeface="Helvetica"/>
                <a:cs typeface="Helvetica"/>
              </a:rPr>
              <a:t>Use our free Python client*</a:t>
            </a:r>
          </a:p>
        </p:txBody>
      </p:sp>
      <p:pic>
        <p:nvPicPr>
          <p:cNvPr id="8" name="Picture 7" descr="Screen Shot 2016-10-16 at 19.54.15.png"/>
          <p:cNvPicPr>
            <a:picLocks noChangeAspect="1"/>
          </p:cNvPicPr>
          <p:nvPr/>
        </p:nvPicPr>
        <p:blipFill rotWithShape="1">
          <a:blip r:embed="rId2">
            <a:extLst>
              <a:ext uri="{28A0092B-C50C-407E-A947-70E740481C1C}">
                <a14:useLocalDpi xmlns:a14="http://schemas.microsoft.com/office/drawing/2010/main" val="0"/>
              </a:ext>
            </a:extLst>
          </a:blip>
          <a:srcRect t="3918" r="12365"/>
          <a:stretch/>
        </p:blipFill>
        <p:spPr>
          <a:xfrm>
            <a:off x="583417" y="2284336"/>
            <a:ext cx="7774285" cy="2249407"/>
          </a:xfrm>
          <a:prstGeom prst="rect">
            <a:avLst/>
          </a:prstGeom>
          <a:ln>
            <a:solidFill>
              <a:schemeClr val="bg1">
                <a:lumMod val="85000"/>
              </a:schemeClr>
            </a:solidFill>
          </a:ln>
        </p:spPr>
      </p:pic>
      <p:sp>
        <p:nvSpPr>
          <p:cNvPr id="9" name="Rectangle 8"/>
          <p:cNvSpPr/>
          <p:nvPr/>
        </p:nvSpPr>
        <p:spPr>
          <a:xfrm>
            <a:off x="769375" y="6203890"/>
            <a:ext cx="8263434" cy="430887"/>
          </a:xfrm>
          <a:prstGeom prst="rect">
            <a:avLst/>
          </a:prstGeom>
        </p:spPr>
        <p:txBody>
          <a:bodyPr wrap="square">
            <a:spAutoFit/>
          </a:bodyPr>
          <a:lstStyle/>
          <a:p>
            <a:pPr algn="r"/>
            <a:r>
              <a:rPr lang="en-GB" sz="2200" dirty="0">
                <a:solidFill>
                  <a:srgbClr val="4F81BD"/>
                </a:solidFill>
                <a:latin typeface="Helvetica"/>
                <a:cs typeface="Helvetica"/>
              </a:rPr>
              <a:t>* http://</a:t>
            </a:r>
            <a:r>
              <a:rPr lang="en-GB" sz="2200" dirty="0" err="1">
                <a:solidFill>
                  <a:srgbClr val="4F81BD"/>
                </a:solidFill>
                <a:latin typeface="Helvetica"/>
                <a:cs typeface="Helvetica"/>
              </a:rPr>
              <a:t>opentargets.readthedocs.io</a:t>
            </a:r>
            <a:r>
              <a:rPr lang="en-GB" sz="2200" dirty="0">
                <a:solidFill>
                  <a:srgbClr val="4F81BD"/>
                </a:solidFill>
                <a:latin typeface="Helvetica"/>
                <a:cs typeface="Helvetica"/>
              </a:rPr>
              <a:t>/en/stable/</a:t>
            </a:r>
            <a:r>
              <a:rPr lang="en-GB" sz="2200" dirty="0" err="1">
                <a:solidFill>
                  <a:srgbClr val="4F81BD"/>
                </a:solidFill>
                <a:latin typeface="Helvetica"/>
                <a:cs typeface="Helvetica"/>
              </a:rPr>
              <a:t>index.html</a:t>
            </a:r>
            <a:endParaRPr lang="en-GB" sz="2200" dirty="0">
              <a:solidFill>
                <a:srgbClr val="4F81BD"/>
              </a:solidFill>
              <a:latin typeface="Helvetica"/>
              <a:cs typeface="Helvetica"/>
            </a:endParaRPr>
          </a:p>
        </p:txBody>
      </p:sp>
      <p:sp>
        <p:nvSpPr>
          <p:cNvPr id="10" name="TextBox 9"/>
          <p:cNvSpPr txBox="1"/>
          <p:nvPr/>
        </p:nvSpPr>
        <p:spPr>
          <a:xfrm>
            <a:off x="382909" y="5017817"/>
            <a:ext cx="8155390" cy="747897"/>
          </a:xfrm>
          <a:prstGeom prst="rect">
            <a:avLst/>
          </a:prstGeom>
          <a:noFill/>
        </p:spPr>
        <p:txBody>
          <a:bodyPr wrap="square" rtlCol="0">
            <a:spAutoFit/>
          </a:bodyPr>
          <a:lstStyle/>
          <a:p>
            <a:pPr algn="just">
              <a:lnSpc>
                <a:spcPct val="120000"/>
              </a:lnSpc>
            </a:pPr>
            <a:r>
              <a:rPr lang="en-US" dirty="0">
                <a:solidFill>
                  <a:srgbClr val="4F81BD"/>
                </a:solidFill>
                <a:latin typeface="Helvetica"/>
                <a:cs typeface="Helvetica"/>
              </a:rPr>
              <a:t>Advantage: you can change the way the associations are scored e.g. increase the weight given to text mining data</a:t>
            </a:r>
          </a:p>
        </p:txBody>
      </p:sp>
    </p:spTree>
    <p:extLst>
      <p:ext uri="{BB962C8B-B14F-4D97-AF65-F5344CB8AC3E}">
        <p14:creationId xmlns:p14="http://schemas.microsoft.com/office/powerpoint/2010/main" val="3521362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409913"/>
            <a:ext cx="9144000"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User interface or REST-API?</a:t>
            </a:r>
          </a:p>
        </p:txBody>
      </p:sp>
      <p:sp>
        <p:nvSpPr>
          <p:cNvPr id="20" name="Content Placeholder 5"/>
          <p:cNvSpPr txBox="1">
            <a:spLocks/>
          </p:cNvSpPr>
          <p:nvPr/>
        </p:nvSpPr>
        <p:spPr>
          <a:xfrm>
            <a:off x="0" y="1730637"/>
            <a:ext cx="9144000" cy="304886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50000"/>
              </a:lnSpc>
              <a:spcBef>
                <a:spcPts val="0"/>
              </a:spcBef>
            </a:pPr>
            <a:r>
              <a:rPr lang="en-GB" sz="3000" dirty="0">
                <a:solidFill>
                  <a:schemeClr val="accent1"/>
                </a:solidFill>
                <a:latin typeface="Helvetica"/>
                <a:cs typeface="Helvetica"/>
              </a:rPr>
              <a:t>Scale and volume of your search or results</a:t>
            </a:r>
          </a:p>
          <a:p>
            <a:pPr algn="just">
              <a:lnSpc>
                <a:spcPct val="150000"/>
              </a:lnSpc>
              <a:spcBef>
                <a:spcPts val="0"/>
              </a:spcBef>
            </a:pPr>
            <a:r>
              <a:rPr lang="en-GB" sz="3000" dirty="0">
                <a:solidFill>
                  <a:schemeClr val="accent1"/>
                </a:solidFill>
                <a:latin typeface="Helvetica"/>
                <a:cs typeface="Helvetica"/>
              </a:rPr>
              <a:t>Flexibility in the search</a:t>
            </a:r>
          </a:p>
          <a:p>
            <a:pPr algn="just">
              <a:lnSpc>
                <a:spcPct val="150000"/>
              </a:lnSpc>
              <a:spcBef>
                <a:spcPts val="0"/>
              </a:spcBef>
            </a:pPr>
            <a:r>
              <a:rPr lang="en-GB" sz="3000" dirty="0">
                <a:solidFill>
                  <a:schemeClr val="accent1"/>
                </a:solidFill>
                <a:latin typeface="Helvetica"/>
                <a:cs typeface="Helvetica"/>
              </a:rPr>
              <a:t>Visualisation of the results</a:t>
            </a:r>
          </a:p>
          <a:p>
            <a:pPr algn="just">
              <a:lnSpc>
                <a:spcPct val="150000"/>
              </a:lnSpc>
              <a:spcBef>
                <a:spcPts val="0"/>
              </a:spcBef>
            </a:pPr>
            <a:endParaRPr lang="en-GB" sz="3000" dirty="0">
              <a:solidFill>
                <a:schemeClr val="accent1"/>
              </a:solidFill>
              <a:latin typeface="Helvetica"/>
              <a:cs typeface="Helvetica"/>
            </a:endParaRPr>
          </a:p>
        </p:txBody>
      </p:sp>
      <p:pic>
        <p:nvPicPr>
          <p:cNvPr id="2" name="Picture 1" descr="Screen Shot 2018-10-03 at 16.59.59.png"/>
          <p:cNvPicPr>
            <a:picLocks noChangeAspect="1"/>
          </p:cNvPicPr>
          <p:nvPr/>
        </p:nvPicPr>
        <p:blipFill rotWithShape="1">
          <a:blip r:embed="rId3">
            <a:extLst>
              <a:ext uri="{28A0092B-C50C-407E-A947-70E740481C1C}">
                <a14:useLocalDpi xmlns:a14="http://schemas.microsoft.com/office/drawing/2010/main" val="0"/>
              </a:ext>
            </a:extLst>
          </a:blip>
          <a:srcRect t="55565" r="56853"/>
          <a:stretch/>
        </p:blipFill>
        <p:spPr>
          <a:xfrm>
            <a:off x="969180" y="4779502"/>
            <a:ext cx="3391869" cy="1360018"/>
          </a:xfrm>
          <a:prstGeom prst="rect">
            <a:avLst/>
          </a:prstGeom>
          <a:ln>
            <a:noFill/>
          </a:ln>
        </p:spPr>
      </p:pic>
      <p:pic>
        <p:nvPicPr>
          <p:cNvPr id="3" name="Picture 2" descr="Screen Shot 2018-10-03 at 17.01.17.png"/>
          <p:cNvPicPr>
            <a:picLocks noChangeAspect="1"/>
          </p:cNvPicPr>
          <p:nvPr/>
        </p:nvPicPr>
        <p:blipFill rotWithShape="1">
          <a:blip r:embed="rId4">
            <a:extLst>
              <a:ext uri="{28A0092B-C50C-407E-A947-70E740481C1C}">
                <a14:useLocalDpi xmlns:a14="http://schemas.microsoft.com/office/drawing/2010/main" val="0"/>
              </a:ext>
            </a:extLst>
          </a:blip>
          <a:srcRect t="26542" r="20400"/>
          <a:stretch/>
        </p:blipFill>
        <p:spPr>
          <a:xfrm>
            <a:off x="5143124" y="4445269"/>
            <a:ext cx="3094414" cy="2145577"/>
          </a:xfrm>
          <a:prstGeom prst="rect">
            <a:avLst/>
          </a:prstGeom>
          <a:ln>
            <a:noFill/>
          </a:ln>
        </p:spPr>
      </p:pic>
    </p:spTree>
    <p:extLst>
      <p:ext uri="{BB962C8B-B14F-4D97-AF65-F5344CB8AC3E}">
        <p14:creationId xmlns:p14="http://schemas.microsoft.com/office/powerpoint/2010/main" val="1505323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p:cNvSpPr txBox="1">
            <a:spLocks/>
          </p:cNvSpPr>
          <p:nvPr/>
        </p:nvSpPr>
        <p:spPr>
          <a:xfrm>
            <a:off x="149411" y="236764"/>
            <a:ext cx="887505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REST API calls: some examples*</a:t>
            </a:r>
          </a:p>
        </p:txBody>
      </p:sp>
      <p:pic>
        <p:nvPicPr>
          <p:cNvPr id="3" name="Picture 2" descr="Screen Shot 2017-05-09 at 22.22.54.png"/>
          <p:cNvPicPr>
            <a:picLocks noChangeAspect="1"/>
          </p:cNvPicPr>
          <p:nvPr/>
        </p:nvPicPr>
        <p:blipFill rotWithShape="1">
          <a:blip r:embed="rId3">
            <a:extLst>
              <a:ext uri="{28A0092B-C50C-407E-A947-70E740481C1C}">
                <a14:useLocalDpi xmlns:a14="http://schemas.microsoft.com/office/drawing/2010/main" val="0"/>
              </a:ext>
            </a:extLst>
          </a:blip>
          <a:srcRect l="5308" t="17520" b="12785"/>
          <a:stretch/>
        </p:blipFill>
        <p:spPr>
          <a:xfrm>
            <a:off x="50483" y="1191355"/>
            <a:ext cx="3776199" cy="573805"/>
          </a:xfrm>
          <a:prstGeom prst="rect">
            <a:avLst/>
          </a:prstGeom>
        </p:spPr>
      </p:pic>
      <p:pic>
        <p:nvPicPr>
          <p:cNvPr id="4" name="Picture 3" descr="Screen Shot 2017-05-09 at 22.23.50.png"/>
          <p:cNvPicPr>
            <a:picLocks noChangeAspect="1"/>
          </p:cNvPicPr>
          <p:nvPr/>
        </p:nvPicPr>
        <p:blipFill rotWithShape="1">
          <a:blip r:embed="rId4">
            <a:extLst>
              <a:ext uri="{28A0092B-C50C-407E-A947-70E740481C1C}">
                <a14:useLocalDpi xmlns:a14="http://schemas.microsoft.com/office/drawing/2010/main" val="0"/>
              </a:ext>
            </a:extLst>
          </a:blip>
          <a:srcRect l="1372" t="9734" b="-1"/>
          <a:stretch/>
        </p:blipFill>
        <p:spPr>
          <a:xfrm>
            <a:off x="50483" y="2840423"/>
            <a:ext cx="5110361" cy="576000"/>
          </a:xfrm>
          <a:prstGeom prst="rect">
            <a:avLst/>
          </a:prstGeom>
        </p:spPr>
      </p:pic>
      <p:pic>
        <p:nvPicPr>
          <p:cNvPr id="5" name="Picture 4" descr="Screen Shot 2017-05-09 at 22.24.45.png"/>
          <p:cNvPicPr>
            <a:picLocks noChangeAspect="1"/>
          </p:cNvPicPr>
          <p:nvPr/>
        </p:nvPicPr>
        <p:blipFill rotWithShape="1">
          <a:blip r:embed="rId5">
            <a:extLst>
              <a:ext uri="{28A0092B-C50C-407E-A947-70E740481C1C}">
                <a14:useLocalDpi xmlns:a14="http://schemas.microsoft.com/office/drawing/2010/main" val="0"/>
              </a:ext>
            </a:extLst>
          </a:blip>
          <a:srcRect l="1035" t="9259"/>
          <a:stretch/>
        </p:blipFill>
        <p:spPr>
          <a:xfrm>
            <a:off x="50483" y="5303719"/>
            <a:ext cx="4744356" cy="555333"/>
          </a:xfrm>
          <a:prstGeom prst="rect">
            <a:avLst/>
          </a:prstGeom>
        </p:spPr>
      </p:pic>
      <p:sp>
        <p:nvSpPr>
          <p:cNvPr id="8" name="Rectangle 7"/>
          <p:cNvSpPr/>
          <p:nvPr/>
        </p:nvSpPr>
        <p:spPr>
          <a:xfrm>
            <a:off x="50483" y="1919315"/>
            <a:ext cx="8339672" cy="369332"/>
          </a:xfrm>
          <a:prstGeom prst="rect">
            <a:avLst/>
          </a:prstGeom>
        </p:spPr>
        <p:txBody>
          <a:bodyPr wrap="square">
            <a:spAutoFit/>
          </a:bodyPr>
          <a:lstStyle/>
          <a:p>
            <a:r>
              <a:rPr lang="en-US" dirty="0">
                <a:solidFill>
                  <a:srgbClr val="4F81BD"/>
                </a:solidFill>
                <a:latin typeface="Helvetica"/>
                <a:cs typeface="Helvetica"/>
              </a:rPr>
              <a:t>https://</a:t>
            </a:r>
            <a:r>
              <a:rPr lang="en-US" dirty="0" err="1">
                <a:solidFill>
                  <a:srgbClr val="4F81BD"/>
                </a:solidFill>
                <a:latin typeface="Helvetica"/>
                <a:cs typeface="Helvetica"/>
              </a:rPr>
              <a:t>api.opentargets.io</a:t>
            </a:r>
            <a:r>
              <a:rPr lang="en-US" dirty="0">
                <a:solidFill>
                  <a:srgbClr val="4F81BD"/>
                </a:solidFill>
                <a:latin typeface="Helvetica"/>
                <a:cs typeface="Helvetica"/>
              </a:rPr>
              <a:t>/v3/platform/public/</a:t>
            </a:r>
            <a:r>
              <a:rPr lang="en-US" dirty="0" err="1">
                <a:solidFill>
                  <a:srgbClr val="FF0000"/>
                </a:solidFill>
                <a:latin typeface="Helvetica"/>
                <a:cs typeface="Helvetica"/>
              </a:rPr>
              <a:t>search</a:t>
            </a:r>
            <a:r>
              <a:rPr lang="en-US" dirty="0" err="1">
                <a:solidFill>
                  <a:srgbClr val="4F81BD"/>
                </a:solidFill>
                <a:latin typeface="Helvetica"/>
                <a:cs typeface="Helvetica"/>
              </a:rPr>
              <a:t>?q</a:t>
            </a:r>
            <a:r>
              <a:rPr lang="en-US" dirty="0">
                <a:solidFill>
                  <a:srgbClr val="4F81BD"/>
                </a:solidFill>
                <a:latin typeface="Helvetica"/>
                <a:cs typeface="Helvetica"/>
              </a:rPr>
              <a:t>=alzheimer%27s</a:t>
            </a:r>
          </a:p>
        </p:txBody>
      </p:sp>
      <p:sp>
        <p:nvSpPr>
          <p:cNvPr id="9" name="Rectangle 8"/>
          <p:cNvSpPr/>
          <p:nvPr/>
        </p:nvSpPr>
        <p:spPr>
          <a:xfrm>
            <a:off x="50483" y="3490198"/>
            <a:ext cx="9425758" cy="369332"/>
          </a:xfrm>
          <a:prstGeom prst="rect">
            <a:avLst/>
          </a:prstGeom>
        </p:spPr>
        <p:txBody>
          <a:bodyPr wrap="square">
            <a:spAutoFit/>
          </a:bodyPr>
          <a:lstStyle/>
          <a:p>
            <a:r>
              <a:rPr lang="en-US" dirty="0">
                <a:solidFill>
                  <a:srgbClr val="4F81BD"/>
                </a:solidFill>
                <a:latin typeface="Helvetica"/>
                <a:cs typeface="Helvetica"/>
              </a:rPr>
              <a:t>https://</a:t>
            </a:r>
            <a:r>
              <a:rPr lang="en-US" dirty="0" err="1">
                <a:solidFill>
                  <a:srgbClr val="4F81BD"/>
                </a:solidFill>
                <a:latin typeface="Helvetica"/>
                <a:cs typeface="Helvetica"/>
              </a:rPr>
              <a:t>api.opentargets.io</a:t>
            </a:r>
            <a:r>
              <a:rPr lang="en-US" dirty="0">
                <a:solidFill>
                  <a:srgbClr val="4F81BD"/>
                </a:solidFill>
                <a:latin typeface="Helvetica"/>
                <a:cs typeface="Helvetica"/>
              </a:rPr>
              <a:t>/v3/platform/public/</a:t>
            </a:r>
            <a:r>
              <a:rPr lang="en-US" dirty="0">
                <a:solidFill>
                  <a:srgbClr val="FF0000"/>
                </a:solidFill>
                <a:latin typeface="Helvetica"/>
                <a:cs typeface="Helvetica"/>
              </a:rPr>
              <a:t>association</a:t>
            </a:r>
            <a:r>
              <a:rPr lang="en-US" dirty="0">
                <a:solidFill>
                  <a:srgbClr val="4F81BD"/>
                </a:solidFill>
                <a:latin typeface="Helvetica"/>
                <a:cs typeface="Helvetica"/>
              </a:rPr>
              <a:t>/</a:t>
            </a:r>
            <a:r>
              <a:rPr lang="en-US" dirty="0" err="1">
                <a:solidFill>
                  <a:srgbClr val="FF0000"/>
                </a:solidFill>
                <a:latin typeface="Helvetica"/>
                <a:cs typeface="Helvetica"/>
              </a:rPr>
              <a:t>filter</a:t>
            </a:r>
            <a:r>
              <a:rPr lang="en-US" dirty="0" err="1">
                <a:solidFill>
                  <a:srgbClr val="4F81BD"/>
                </a:solidFill>
                <a:latin typeface="Helvetica"/>
                <a:cs typeface="Helvetica"/>
              </a:rPr>
              <a:t>?target</a:t>
            </a:r>
            <a:r>
              <a:rPr lang="en-US" dirty="0">
                <a:solidFill>
                  <a:srgbClr val="4F81BD"/>
                </a:solidFill>
                <a:latin typeface="Helvetica"/>
                <a:cs typeface="Helvetica"/>
              </a:rPr>
              <a:t>=ENSG00000142192</a:t>
            </a:r>
          </a:p>
        </p:txBody>
      </p:sp>
      <p:sp>
        <p:nvSpPr>
          <p:cNvPr id="14" name="Rectangle 13"/>
          <p:cNvSpPr/>
          <p:nvPr/>
        </p:nvSpPr>
        <p:spPr>
          <a:xfrm>
            <a:off x="50483" y="4011930"/>
            <a:ext cx="9425758" cy="747897"/>
          </a:xfrm>
          <a:prstGeom prst="rect">
            <a:avLst/>
          </a:prstGeom>
        </p:spPr>
        <p:txBody>
          <a:bodyPr wrap="square">
            <a:spAutoFit/>
          </a:bodyPr>
          <a:lstStyle/>
          <a:p>
            <a:pPr>
              <a:lnSpc>
                <a:spcPct val="120000"/>
              </a:lnSpc>
            </a:pPr>
            <a:r>
              <a:rPr lang="en-US" dirty="0">
                <a:solidFill>
                  <a:srgbClr val="4F81BD"/>
                </a:solidFill>
                <a:latin typeface="Helvetica"/>
                <a:cs typeface="Helvetica"/>
              </a:rPr>
              <a:t>https://</a:t>
            </a:r>
            <a:r>
              <a:rPr lang="en-US" dirty="0" err="1">
                <a:solidFill>
                  <a:srgbClr val="4F81BD"/>
                </a:solidFill>
                <a:latin typeface="Helvetica"/>
                <a:cs typeface="Helvetica"/>
              </a:rPr>
              <a:t>api.opentargets.io</a:t>
            </a:r>
            <a:r>
              <a:rPr lang="en-US" dirty="0">
                <a:solidFill>
                  <a:srgbClr val="4F81BD"/>
                </a:solidFill>
                <a:latin typeface="Helvetica"/>
                <a:cs typeface="Helvetica"/>
              </a:rPr>
              <a:t>/v3/platform/public/</a:t>
            </a:r>
            <a:r>
              <a:rPr lang="en-US" dirty="0">
                <a:solidFill>
                  <a:srgbClr val="FF0000"/>
                </a:solidFill>
                <a:latin typeface="Helvetica"/>
                <a:cs typeface="Helvetica"/>
              </a:rPr>
              <a:t>association</a:t>
            </a:r>
            <a:r>
              <a:rPr lang="en-US" dirty="0">
                <a:solidFill>
                  <a:srgbClr val="4F81BD"/>
                </a:solidFill>
                <a:latin typeface="Helvetica"/>
                <a:cs typeface="Helvetica"/>
              </a:rPr>
              <a:t>/</a:t>
            </a:r>
            <a:r>
              <a:rPr lang="en-US" dirty="0">
                <a:solidFill>
                  <a:srgbClr val="FF0000"/>
                </a:solidFill>
                <a:latin typeface="Helvetica"/>
                <a:cs typeface="Helvetica"/>
              </a:rPr>
              <a:t>filter</a:t>
            </a:r>
          </a:p>
          <a:p>
            <a:pPr>
              <a:lnSpc>
                <a:spcPct val="120000"/>
              </a:lnSpc>
            </a:pPr>
            <a:r>
              <a:rPr lang="en-US" dirty="0">
                <a:solidFill>
                  <a:srgbClr val="4F81BD"/>
                </a:solidFill>
                <a:latin typeface="Helvetica"/>
                <a:cs typeface="Helvetica"/>
              </a:rPr>
              <a:t>?target=ENSG00000142192&amp;direct=true</a:t>
            </a:r>
          </a:p>
        </p:txBody>
      </p:sp>
      <p:sp>
        <p:nvSpPr>
          <p:cNvPr id="11" name="Rectangle 10"/>
          <p:cNvSpPr/>
          <p:nvPr/>
        </p:nvSpPr>
        <p:spPr>
          <a:xfrm>
            <a:off x="50482" y="5860211"/>
            <a:ext cx="8973987" cy="747897"/>
          </a:xfrm>
          <a:prstGeom prst="rect">
            <a:avLst/>
          </a:prstGeom>
        </p:spPr>
        <p:txBody>
          <a:bodyPr wrap="square">
            <a:spAutoFit/>
          </a:bodyPr>
          <a:lstStyle/>
          <a:p>
            <a:pPr>
              <a:lnSpc>
                <a:spcPct val="120000"/>
              </a:lnSpc>
            </a:pPr>
            <a:r>
              <a:rPr lang="en-US" dirty="0">
                <a:solidFill>
                  <a:srgbClr val="4F81BD"/>
                </a:solidFill>
                <a:latin typeface="Helvetica"/>
                <a:cs typeface="Helvetica"/>
              </a:rPr>
              <a:t>https://</a:t>
            </a:r>
            <a:r>
              <a:rPr lang="en-US" dirty="0" err="1">
                <a:solidFill>
                  <a:srgbClr val="4F81BD"/>
                </a:solidFill>
                <a:latin typeface="Helvetica"/>
                <a:cs typeface="Helvetica"/>
              </a:rPr>
              <a:t>api.opentargets.io</a:t>
            </a:r>
            <a:r>
              <a:rPr lang="en-US" dirty="0">
                <a:solidFill>
                  <a:srgbClr val="4F81BD"/>
                </a:solidFill>
                <a:latin typeface="Helvetica"/>
                <a:cs typeface="Helvetica"/>
              </a:rPr>
              <a:t>/v3/platform/public/</a:t>
            </a:r>
            <a:r>
              <a:rPr lang="en-US" dirty="0">
                <a:solidFill>
                  <a:srgbClr val="FF0000"/>
                </a:solidFill>
                <a:latin typeface="Helvetica"/>
                <a:cs typeface="Helvetica"/>
              </a:rPr>
              <a:t>evidence</a:t>
            </a:r>
            <a:r>
              <a:rPr lang="en-US" dirty="0">
                <a:solidFill>
                  <a:srgbClr val="4F81BD"/>
                </a:solidFill>
                <a:latin typeface="Helvetica"/>
                <a:cs typeface="Helvetica"/>
              </a:rPr>
              <a:t>/</a:t>
            </a:r>
            <a:r>
              <a:rPr lang="en-US" dirty="0" err="1">
                <a:solidFill>
                  <a:srgbClr val="FF0000"/>
                </a:solidFill>
                <a:latin typeface="Helvetica"/>
                <a:cs typeface="Helvetica"/>
              </a:rPr>
              <a:t>filter</a:t>
            </a:r>
            <a:r>
              <a:rPr lang="en-US" dirty="0" err="1">
                <a:solidFill>
                  <a:srgbClr val="4F81BD"/>
                </a:solidFill>
                <a:latin typeface="Helvetica"/>
                <a:cs typeface="Helvetica"/>
              </a:rPr>
              <a:t>?target</a:t>
            </a:r>
            <a:r>
              <a:rPr lang="en-US" dirty="0">
                <a:solidFill>
                  <a:srgbClr val="4F81BD"/>
                </a:solidFill>
                <a:latin typeface="Helvetica"/>
                <a:cs typeface="Helvetica"/>
              </a:rPr>
              <a:t>=ENSG00000142192&amp;disease=EFO_0000249&amp;datasource=</a:t>
            </a:r>
            <a:r>
              <a:rPr lang="en-US" dirty="0" err="1">
                <a:solidFill>
                  <a:srgbClr val="4F81BD"/>
                </a:solidFill>
                <a:latin typeface="Helvetica"/>
                <a:cs typeface="Helvetica"/>
              </a:rPr>
              <a:t>uniprot&amp;direct</a:t>
            </a:r>
            <a:r>
              <a:rPr lang="en-US" dirty="0">
                <a:solidFill>
                  <a:srgbClr val="4F81BD"/>
                </a:solidFill>
                <a:latin typeface="Helvetica"/>
                <a:cs typeface="Helvetica"/>
              </a:rPr>
              <a:t>=true</a:t>
            </a:r>
          </a:p>
        </p:txBody>
      </p:sp>
    </p:spTree>
    <p:extLst>
      <p:ext uri="{BB962C8B-B14F-4D97-AF65-F5344CB8AC3E}">
        <p14:creationId xmlns:p14="http://schemas.microsoft.com/office/powerpoint/2010/main" val="13362417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txBox="1">
            <a:spLocks/>
          </p:cNvSpPr>
          <p:nvPr/>
        </p:nvSpPr>
        <p:spPr>
          <a:xfrm>
            <a:off x="0" y="43105"/>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Open Targets REST API</a:t>
            </a:r>
          </a:p>
        </p:txBody>
      </p:sp>
      <p:sp>
        <p:nvSpPr>
          <p:cNvPr id="12" name="Rectangle 11"/>
          <p:cNvSpPr/>
          <p:nvPr/>
        </p:nvSpPr>
        <p:spPr>
          <a:xfrm>
            <a:off x="147420" y="6152117"/>
            <a:ext cx="8996579" cy="441146"/>
          </a:xfrm>
          <a:prstGeom prst="rect">
            <a:avLst/>
          </a:prstGeom>
        </p:spPr>
        <p:txBody>
          <a:bodyPr wrap="square">
            <a:spAutoFit/>
          </a:bodyPr>
          <a:lstStyle/>
          <a:p>
            <a:pPr>
              <a:lnSpc>
                <a:spcPct val="150000"/>
              </a:lnSpc>
            </a:pPr>
            <a:r>
              <a:rPr lang="en-US" sz="1600" dirty="0">
                <a:solidFill>
                  <a:srgbClr val="4F81BD"/>
                </a:solidFill>
                <a:latin typeface="Helvetica"/>
                <a:cs typeface="Helvetica"/>
              </a:rPr>
              <a:t>Private: methods used by the UI to serve external data. Subject to change without notice</a:t>
            </a:r>
          </a:p>
        </p:txBody>
      </p:sp>
      <p:sp>
        <p:nvSpPr>
          <p:cNvPr id="8" name="Rectangle 7"/>
          <p:cNvSpPr/>
          <p:nvPr/>
        </p:nvSpPr>
        <p:spPr>
          <a:xfrm>
            <a:off x="1632945" y="862939"/>
            <a:ext cx="6114055" cy="646331"/>
          </a:xfrm>
          <a:prstGeom prst="rect">
            <a:avLst/>
          </a:prstGeom>
        </p:spPr>
        <p:txBody>
          <a:bodyPr wrap="square">
            <a:spAutoFit/>
          </a:bodyPr>
          <a:lstStyle/>
          <a:p>
            <a:pPr algn="ctr"/>
            <a:r>
              <a:rPr lang="en-GB" dirty="0">
                <a:latin typeface="Helvetica"/>
                <a:cs typeface="Helvetica"/>
                <a:hlinkClick r:id="rId3"/>
              </a:rPr>
              <a:t>https://api.opentargets.io/v3/platform/docs/swagger-</a:t>
            </a:r>
            <a:r>
              <a:rPr lang="en-GB" dirty="0" err="1">
                <a:latin typeface="Helvetica"/>
                <a:cs typeface="Helvetica"/>
                <a:hlinkClick r:id="rId3"/>
              </a:rPr>
              <a:t>u</a:t>
            </a:r>
            <a:r>
              <a:rPr lang="en-GB" dirty="0" err="1">
                <a:latin typeface="Helvetica"/>
                <a:cs typeface="Helvetica"/>
              </a:rPr>
              <a:t>i</a:t>
            </a:r>
            <a:endParaRPr lang="en-GB" dirty="0">
              <a:latin typeface="Helvetica"/>
              <a:cs typeface="Helvetica"/>
            </a:endParaRPr>
          </a:p>
          <a:p>
            <a:pPr algn="ctr"/>
            <a:endParaRPr lang="en-GB" dirty="0">
              <a:latin typeface="Helvetica"/>
              <a:cs typeface="Helvetica"/>
            </a:endParaRPr>
          </a:p>
        </p:txBody>
      </p:sp>
      <p:pic>
        <p:nvPicPr>
          <p:cNvPr id="3" name="Picture 2" descr="Screen Shot 2018-09-25 at 19.37.07.png"/>
          <p:cNvPicPr>
            <a:picLocks noChangeAspect="1"/>
          </p:cNvPicPr>
          <p:nvPr/>
        </p:nvPicPr>
        <p:blipFill rotWithShape="1">
          <a:blip r:embed="rId4">
            <a:extLst>
              <a:ext uri="{28A0092B-C50C-407E-A947-70E740481C1C}">
                <a14:useLocalDpi xmlns:a14="http://schemas.microsoft.com/office/drawing/2010/main" val="0"/>
              </a:ext>
            </a:extLst>
          </a:blip>
          <a:srcRect b="29259"/>
          <a:stretch/>
        </p:blipFill>
        <p:spPr>
          <a:xfrm>
            <a:off x="203200" y="1651001"/>
            <a:ext cx="8795998" cy="3958199"/>
          </a:xfrm>
          <a:prstGeom prst="rect">
            <a:avLst/>
          </a:prstGeom>
          <a:ln>
            <a:solidFill>
              <a:schemeClr val="bg1">
                <a:lumMod val="75000"/>
              </a:schemeClr>
            </a:solidFill>
          </a:ln>
        </p:spPr>
      </p:pic>
    </p:spTree>
    <p:extLst>
      <p:ext uri="{BB962C8B-B14F-4D97-AF65-F5344CB8AC3E}">
        <p14:creationId xmlns:p14="http://schemas.microsoft.com/office/powerpoint/2010/main" val="31156548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7-12-12 at 20.15.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224" y="1206522"/>
            <a:ext cx="5473175" cy="4922415"/>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7"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How to </a:t>
            </a:r>
            <a:r>
              <a:rPr lang="en-GB" sz="4000" b="1" dirty="0"/>
              <a:t>search</a:t>
            </a:r>
          </a:p>
        </p:txBody>
      </p:sp>
      <p:pic>
        <p:nvPicPr>
          <p:cNvPr id="2" name="Picture 1" descr="Screen Shot 2017-12-12 at 20.14.52.png"/>
          <p:cNvPicPr>
            <a:picLocks noChangeAspect="1"/>
          </p:cNvPicPr>
          <p:nvPr/>
        </p:nvPicPr>
        <p:blipFill rotWithShape="1">
          <a:blip r:embed="rId3">
            <a:extLst>
              <a:ext uri="{28A0092B-C50C-407E-A947-70E740481C1C}">
                <a14:useLocalDpi xmlns:a14="http://schemas.microsoft.com/office/drawing/2010/main" val="0"/>
              </a:ext>
            </a:extLst>
          </a:blip>
          <a:srcRect l="3408" t="2970" r="63990" b="5962"/>
          <a:stretch/>
        </p:blipFill>
        <p:spPr>
          <a:xfrm>
            <a:off x="784712" y="1379818"/>
            <a:ext cx="2707610" cy="3245556"/>
          </a:xfrm>
          <a:prstGeom prst="rect">
            <a:avLst/>
          </a:prstGeom>
          <a:ln>
            <a:solidFill>
              <a:srgbClr val="BFBFBF"/>
            </a:solidFill>
          </a:ln>
        </p:spPr>
      </p:pic>
      <p:sp>
        <p:nvSpPr>
          <p:cNvPr id="10" name="Rectangle 9"/>
          <p:cNvSpPr/>
          <p:nvPr/>
        </p:nvSpPr>
        <p:spPr>
          <a:xfrm>
            <a:off x="129716" y="6321947"/>
            <a:ext cx="6314220" cy="369332"/>
          </a:xfrm>
          <a:prstGeom prst="rect">
            <a:avLst/>
          </a:prstGeom>
        </p:spPr>
        <p:txBody>
          <a:bodyPr wrap="square">
            <a:spAutoFit/>
          </a:bodyPr>
          <a:lstStyle/>
          <a:p>
            <a:r>
              <a:rPr lang="en-US" dirty="0">
                <a:solidFill>
                  <a:schemeClr val="bg1">
                    <a:lumMod val="50000"/>
                  </a:schemeClr>
                </a:solidFill>
                <a:latin typeface="Helvetica"/>
                <a:cs typeface="Helvetica"/>
              </a:rPr>
              <a:t>https://</a:t>
            </a:r>
            <a:r>
              <a:rPr lang="en-US" dirty="0" err="1">
                <a:solidFill>
                  <a:schemeClr val="bg1">
                    <a:lumMod val="50000"/>
                  </a:schemeClr>
                </a:solidFill>
                <a:latin typeface="Helvetica"/>
                <a:cs typeface="Helvetica"/>
              </a:rPr>
              <a:t>api.opentargets.io</a:t>
            </a:r>
            <a:r>
              <a:rPr lang="en-US" dirty="0">
                <a:solidFill>
                  <a:schemeClr val="bg1">
                    <a:lumMod val="50000"/>
                  </a:schemeClr>
                </a:solidFill>
                <a:latin typeface="Helvetica"/>
                <a:cs typeface="Helvetica"/>
              </a:rPr>
              <a:t>/v3/platform/public/</a:t>
            </a:r>
            <a:r>
              <a:rPr lang="en-US" dirty="0" err="1">
                <a:solidFill>
                  <a:srgbClr val="FF0000"/>
                </a:solidFill>
                <a:latin typeface="Helvetica"/>
                <a:cs typeface="Helvetica"/>
              </a:rPr>
              <a:t>search</a:t>
            </a:r>
            <a:r>
              <a:rPr lang="en-US" dirty="0" err="1">
                <a:solidFill>
                  <a:schemeClr val="bg1">
                    <a:lumMod val="50000"/>
                  </a:schemeClr>
                </a:solidFill>
                <a:latin typeface="Helvetica"/>
                <a:cs typeface="Helvetica"/>
              </a:rPr>
              <a:t>?q</a:t>
            </a:r>
            <a:r>
              <a:rPr lang="en-US" dirty="0">
                <a:solidFill>
                  <a:schemeClr val="bg1">
                    <a:lumMod val="50000"/>
                  </a:schemeClr>
                </a:solidFill>
                <a:latin typeface="Helvetica"/>
                <a:cs typeface="Helvetica"/>
              </a:rPr>
              <a:t>=PTEN</a:t>
            </a:r>
          </a:p>
        </p:txBody>
      </p:sp>
      <p:sp>
        <p:nvSpPr>
          <p:cNvPr id="11" name="Right Arrow 10"/>
          <p:cNvSpPr/>
          <p:nvPr/>
        </p:nvSpPr>
        <p:spPr>
          <a:xfrm rot="16200000">
            <a:off x="1452836" y="3998312"/>
            <a:ext cx="703262" cy="55086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ight Arrow 11"/>
          <p:cNvSpPr/>
          <p:nvPr/>
        </p:nvSpPr>
        <p:spPr>
          <a:xfrm rot="10800000">
            <a:off x="5040586" y="3161533"/>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3" descr="Screen Shot 2018-09-25 at 19.41.43.png"/>
          <p:cNvPicPr>
            <a:picLocks noChangeAspect="1"/>
          </p:cNvPicPr>
          <p:nvPr/>
        </p:nvPicPr>
        <p:blipFill rotWithShape="1">
          <a:blip r:embed="rId4">
            <a:extLst>
              <a:ext uri="{28A0092B-C50C-407E-A947-70E740481C1C}">
                <a14:useLocalDpi xmlns:a14="http://schemas.microsoft.com/office/drawing/2010/main" val="0"/>
              </a:ext>
            </a:extLst>
          </a:blip>
          <a:srcRect t="46168" r="39025" b="11366"/>
          <a:stretch/>
        </p:blipFill>
        <p:spPr>
          <a:xfrm>
            <a:off x="293961" y="5130799"/>
            <a:ext cx="4568825" cy="787401"/>
          </a:xfrm>
          <a:prstGeom prst="rect">
            <a:avLst/>
          </a:prstGeom>
        </p:spPr>
      </p:pic>
    </p:spTree>
    <p:extLst>
      <p:ext uri="{BB962C8B-B14F-4D97-AF65-F5344CB8AC3E}">
        <p14:creationId xmlns:p14="http://schemas.microsoft.com/office/powerpoint/2010/main" val="314077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2"/>
          <p:cNvSpPr/>
          <p:nvPr/>
        </p:nvSpPr>
        <p:spPr>
          <a:xfrm>
            <a:off x="2255803" y="1434777"/>
            <a:ext cx="4928152" cy="4974854"/>
          </a:xfrm>
          <a:custGeom>
            <a:avLst/>
            <a:gdLst/>
            <a:ahLst/>
            <a:cxnLst/>
            <a:rect l="l" t="t" r="r" b="b"/>
            <a:pathLst>
              <a:path w="120000" h="120000" extrusionOk="0">
                <a:moveTo>
                  <a:pt x="92631" y="14762"/>
                </a:moveTo>
                <a:cubicBezTo>
                  <a:pt x="117260" y="32553"/>
                  <a:pt x="123125" y="66800"/>
                  <a:pt x="105821" y="91783"/>
                </a:cubicBezTo>
                <a:cubicBezTo>
                  <a:pt x="88518" y="116765"/>
                  <a:pt x="54414" y="123289"/>
                  <a:pt x="29123" y="106454"/>
                </a:cubicBezTo>
                <a:cubicBezTo>
                  <a:pt x="3831" y="89619"/>
                  <a:pt x="-3339" y="55622"/>
                  <a:pt x="12997" y="29995"/>
                </a:cubicBezTo>
                <a:lnTo>
                  <a:pt x="10500" y="26849"/>
                </a:lnTo>
                <a:lnTo>
                  <a:pt x="27293" y="18794"/>
                </a:lnTo>
                <a:lnTo>
                  <a:pt x="19690" y="38427"/>
                </a:lnTo>
                <a:lnTo>
                  <a:pt x="17211" y="35304"/>
                </a:lnTo>
                <a:lnTo>
                  <a:pt x="17211" y="35304"/>
                </a:lnTo>
                <a:cubicBezTo>
                  <a:pt x="3929" y="58409"/>
                  <a:pt x="11307" y="87905"/>
                  <a:pt x="33895" y="102000"/>
                </a:cubicBezTo>
                <a:cubicBezTo>
                  <a:pt x="56483" y="116096"/>
                  <a:pt x="86156" y="109722"/>
                  <a:pt x="100993" y="87587"/>
                </a:cubicBezTo>
                <a:cubicBezTo>
                  <a:pt x="115829" y="65452"/>
                  <a:pt x="110493" y="35518"/>
                  <a:pt x="88926" y="19898"/>
                </a:cubicBezTo>
                <a:close/>
              </a:path>
            </a:pathLst>
          </a:cu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89" name="Google Shape;289;p52"/>
          <p:cNvSpPr/>
          <p:nvPr/>
        </p:nvSpPr>
        <p:spPr>
          <a:xfrm>
            <a:off x="1208675" y="3653736"/>
            <a:ext cx="2334166"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Arial" panose="020B0604020202020204" pitchFamily="34" charset="0"/>
                <a:ea typeface="Calibri"/>
                <a:cs typeface="Arial" panose="020B0604020202020204" pitchFamily="34" charset="0"/>
                <a:sym typeface="Calibri"/>
              </a:rPr>
              <a:t>DATA</a:t>
            </a:r>
          </a:p>
          <a:p>
            <a:pPr marL="0" marR="0" lvl="0" indent="0" algn="ctr" rtl="0">
              <a:spcBef>
                <a:spcPts val="0"/>
              </a:spcBef>
              <a:spcAft>
                <a:spcPts val="0"/>
              </a:spcAft>
              <a:buNone/>
            </a:pPr>
            <a:r>
              <a:rPr lang="en-US" sz="2400" b="1" dirty="0">
                <a:solidFill>
                  <a:schemeClr val="lt1"/>
                </a:solidFill>
                <a:latin typeface="Arial" panose="020B0604020202020204" pitchFamily="34" charset="0"/>
                <a:ea typeface="Calibri"/>
                <a:cs typeface="Arial" panose="020B0604020202020204" pitchFamily="34" charset="0"/>
                <a:sym typeface="Calibri"/>
              </a:rPr>
              <a:t>GENERATION</a:t>
            </a:r>
            <a:endParaRPr sz="2400" b="1" dirty="0">
              <a:solidFill>
                <a:schemeClr val="lt1"/>
              </a:solidFill>
              <a:latin typeface="Arial" panose="020B0604020202020204" pitchFamily="34" charset="0"/>
              <a:ea typeface="Calibri"/>
              <a:cs typeface="Arial" panose="020B0604020202020204" pitchFamily="34" charset="0"/>
              <a:sym typeface="Calibri"/>
            </a:endParaRPr>
          </a:p>
        </p:txBody>
      </p:sp>
      <p:sp>
        <p:nvSpPr>
          <p:cNvPr id="290" name="Google Shape;290;p52"/>
          <p:cNvSpPr/>
          <p:nvPr/>
        </p:nvSpPr>
        <p:spPr>
          <a:xfrm>
            <a:off x="3680491" y="5612738"/>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Arial" panose="020B0604020202020204" pitchFamily="34" charset="0"/>
                <a:ea typeface="Calibri"/>
                <a:cs typeface="Arial" panose="020B0604020202020204" pitchFamily="34" charset="0"/>
                <a:sym typeface="Calibri"/>
              </a:rPr>
              <a:t>Therapeutic hypothesis</a:t>
            </a:r>
            <a:endParaRPr sz="2400" b="1" dirty="0">
              <a:solidFill>
                <a:schemeClr val="lt1"/>
              </a:solidFill>
              <a:latin typeface="Arial" panose="020B0604020202020204" pitchFamily="34" charset="0"/>
              <a:ea typeface="Calibri"/>
              <a:cs typeface="Arial" panose="020B0604020202020204" pitchFamily="34" charset="0"/>
              <a:sym typeface="Calibri"/>
            </a:endParaRPr>
          </a:p>
        </p:txBody>
      </p:sp>
      <p:sp>
        <p:nvSpPr>
          <p:cNvPr id="291" name="Google Shape;291;p52"/>
          <p:cNvSpPr/>
          <p:nvPr/>
        </p:nvSpPr>
        <p:spPr>
          <a:xfrm>
            <a:off x="3680490" y="1434777"/>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Arial" panose="020B0604020202020204" pitchFamily="34" charset="0"/>
                <a:ea typeface="Calibri"/>
                <a:cs typeface="Arial" panose="020B0604020202020204" pitchFamily="34" charset="0"/>
                <a:sym typeface="Calibri"/>
              </a:rPr>
              <a:t>Public data</a:t>
            </a:r>
            <a:endParaRPr sz="2400" b="1" dirty="0">
              <a:solidFill>
                <a:schemeClr val="lt1"/>
              </a:solidFill>
              <a:latin typeface="Arial" panose="020B0604020202020204" pitchFamily="34" charset="0"/>
              <a:ea typeface="Calibri"/>
              <a:cs typeface="Arial" panose="020B0604020202020204" pitchFamily="34" charset="0"/>
              <a:sym typeface="Calibri"/>
            </a:endParaRPr>
          </a:p>
        </p:txBody>
      </p:sp>
      <p:sp>
        <p:nvSpPr>
          <p:cNvPr id="292" name="Google Shape;292;p52"/>
          <p:cNvSpPr/>
          <p:nvPr/>
        </p:nvSpPr>
        <p:spPr>
          <a:xfrm>
            <a:off x="6004568" y="3653736"/>
            <a:ext cx="2433529"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Arial" panose="020B0604020202020204" pitchFamily="34" charset="0"/>
                <a:ea typeface="Calibri"/>
                <a:cs typeface="Arial" panose="020B0604020202020204" pitchFamily="34" charset="0"/>
                <a:sym typeface="Calibri"/>
              </a:rPr>
              <a:t>DATA</a:t>
            </a:r>
          </a:p>
          <a:p>
            <a:pPr marL="0" marR="0" lvl="0" indent="0" algn="ctr" rtl="0">
              <a:spcBef>
                <a:spcPts val="0"/>
              </a:spcBef>
              <a:spcAft>
                <a:spcPts val="0"/>
              </a:spcAft>
              <a:buNone/>
            </a:pPr>
            <a:r>
              <a:rPr lang="en-US" sz="2400" b="1" dirty="0">
                <a:solidFill>
                  <a:schemeClr val="lt1"/>
                </a:solidFill>
                <a:latin typeface="Arial" panose="020B0604020202020204" pitchFamily="34" charset="0"/>
                <a:ea typeface="Calibri"/>
                <a:cs typeface="Arial" panose="020B0604020202020204" pitchFamily="34" charset="0"/>
                <a:sym typeface="Calibri"/>
              </a:rPr>
              <a:t>INTEGRATION</a:t>
            </a:r>
            <a:endParaRPr sz="2400" b="1" dirty="0">
              <a:solidFill>
                <a:schemeClr val="lt1"/>
              </a:solidFill>
              <a:latin typeface="Arial" panose="020B0604020202020204" pitchFamily="34" charset="0"/>
              <a:ea typeface="Calibri"/>
              <a:cs typeface="Arial" panose="020B0604020202020204" pitchFamily="34" charset="0"/>
              <a:sym typeface="Calibri"/>
            </a:endParaRPr>
          </a:p>
        </p:txBody>
      </p:sp>
      <p:sp>
        <p:nvSpPr>
          <p:cNvPr id="293" name="Google Shape;293;p52"/>
          <p:cNvSpPr/>
          <p:nvPr/>
        </p:nvSpPr>
        <p:spPr>
          <a:xfrm>
            <a:off x="464096" y="1611275"/>
            <a:ext cx="215956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7F7F7F"/>
                </a:solidFill>
                <a:latin typeface="Arial" panose="020B0604020202020204" pitchFamily="34" charset="0"/>
                <a:ea typeface="Helvetica Neue"/>
                <a:cs typeface="Arial" panose="020B0604020202020204" pitchFamily="34" charset="0"/>
                <a:sym typeface="Helvetica Neue"/>
              </a:rPr>
              <a:t>Experimental projects</a:t>
            </a:r>
            <a:endParaRPr sz="1600" dirty="0">
              <a:solidFill>
                <a:srgbClr val="7F7F7F"/>
              </a:solidFill>
              <a:latin typeface="Arial" panose="020B0604020202020204" pitchFamily="34" charset="0"/>
              <a:ea typeface="Helvetica Neue"/>
              <a:cs typeface="Arial" panose="020B0604020202020204" pitchFamily="34" charset="0"/>
              <a:sym typeface="Helvetica Neue"/>
            </a:endParaRPr>
          </a:p>
        </p:txBody>
      </p:sp>
      <p:sp>
        <p:nvSpPr>
          <p:cNvPr id="294" name="Google Shape;294;p52"/>
          <p:cNvSpPr/>
          <p:nvPr/>
        </p:nvSpPr>
        <p:spPr>
          <a:xfrm>
            <a:off x="6543359" y="1611274"/>
            <a:ext cx="2741320" cy="3712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7F7F7F"/>
                </a:solidFill>
                <a:latin typeface="Arial" panose="020B0604020202020204" pitchFamily="34" charset="0"/>
                <a:ea typeface="Helvetica Neue"/>
                <a:cs typeface="Arial" panose="020B0604020202020204" pitchFamily="34" charset="0"/>
                <a:sym typeface="Helvetica Neue"/>
              </a:rPr>
              <a:t>Bioinformatics projects</a:t>
            </a:r>
            <a:endParaRPr sz="1600" dirty="0">
              <a:solidFill>
                <a:srgbClr val="7F7F7F"/>
              </a:solidFill>
              <a:latin typeface="Arial" panose="020B0604020202020204" pitchFamily="34" charset="0"/>
              <a:ea typeface="Helvetica Neue"/>
              <a:cs typeface="Arial" panose="020B0604020202020204" pitchFamily="34" charset="0"/>
              <a:sym typeface="Helvetica Neue"/>
            </a:endParaRPr>
          </a:p>
        </p:txBody>
      </p:sp>
      <p:pic>
        <p:nvPicPr>
          <p:cNvPr id="297" name="Google Shape;297;p52"/>
          <p:cNvPicPr preferRelativeResize="0"/>
          <p:nvPr/>
        </p:nvPicPr>
        <p:blipFill rotWithShape="1">
          <a:blip r:embed="rId3">
            <a:alphaModFix/>
          </a:blip>
          <a:srcRect/>
          <a:stretch/>
        </p:blipFill>
        <p:spPr>
          <a:xfrm>
            <a:off x="1739694" y="5321115"/>
            <a:ext cx="837151" cy="837151"/>
          </a:xfrm>
          <a:prstGeom prst="rect">
            <a:avLst/>
          </a:prstGeom>
          <a:noFill/>
          <a:ln>
            <a:noFill/>
          </a:ln>
        </p:spPr>
      </p:pic>
      <p:pic>
        <p:nvPicPr>
          <p:cNvPr id="298" name="Google Shape;298;p52"/>
          <p:cNvPicPr preferRelativeResize="0"/>
          <p:nvPr/>
        </p:nvPicPr>
        <p:blipFill rotWithShape="1">
          <a:blip r:embed="rId4">
            <a:alphaModFix/>
          </a:blip>
          <a:srcRect/>
          <a:stretch/>
        </p:blipFill>
        <p:spPr>
          <a:xfrm>
            <a:off x="569169" y="5220090"/>
            <a:ext cx="1067094" cy="914054"/>
          </a:xfrm>
          <a:prstGeom prst="rect">
            <a:avLst/>
          </a:prstGeom>
          <a:noFill/>
          <a:ln>
            <a:noFill/>
          </a:ln>
        </p:spPr>
      </p:pic>
      <p:pic>
        <p:nvPicPr>
          <p:cNvPr id="300" name="Google Shape;300;p52"/>
          <p:cNvPicPr preferRelativeResize="0"/>
          <p:nvPr/>
        </p:nvPicPr>
        <p:blipFill rotWithShape="1">
          <a:blip r:embed="rId5">
            <a:alphaModFix/>
          </a:blip>
          <a:srcRect/>
          <a:stretch/>
        </p:blipFill>
        <p:spPr>
          <a:xfrm>
            <a:off x="378374" y="2131457"/>
            <a:ext cx="566698" cy="571108"/>
          </a:xfrm>
          <a:prstGeom prst="rect">
            <a:avLst/>
          </a:prstGeom>
          <a:noFill/>
          <a:ln>
            <a:noFill/>
          </a:ln>
        </p:spPr>
      </p:pic>
      <p:pic>
        <p:nvPicPr>
          <p:cNvPr id="301" name="Google Shape;301;p52"/>
          <p:cNvPicPr preferRelativeResize="0"/>
          <p:nvPr/>
        </p:nvPicPr>
        <p:blipFill rotWithShape="1">
          <a:blip r:embed="rId6">
            <a:alphaModFix/>
          </a:blip>
          <a:srcRect/>
          <a:stretch/>
        </p:blipFill>
        <p:spPr>
          <a:xfrm>
            <a:off x="1951953" y="2131457"/>
            <a:ext cx="627192" cy="579734"/>
          </a:xfrm>
          <a:prstGeom prst="rect">
            <a:avLst/>
          </a:prstGeom>
          <a:noFill/>
          <a:ln>
            <a:noFill/>
          </a:ln>
        </p:spPr>
      </p:pic>
      <p:pic>
        <p:nvPicPr>
          <p:cNvPr id="302" name="Google Shape;302;p52"/>
          <p:cNvPicPr preferRelativeResize="0"/>
          <p:nvPr/>
        </p:nvPicPr>
        <p:blipFill rotWithShape="1">
          <a:blip r:embed="rId7">
            <a:alphaModFix/>
          </a:blip>
          <a:srcRect/>
          <a:stretch/>
        </p:blipFill>
        <p:spPr>
          <a:xfrm>
            <a:off x="1112441" y="2110048"/>
            <a:ext cx="650453" cy="639203"/>
          </a:xfrm>
          <a:prstGeom prst="rect">
            <a:avLst/>
          </a:prstGeom>
          <a:noFill/>
          <a:ln>
            <a:noFill/>
          </a:ln>
        </p:spPr>
      </p:pic>
      <p:sp>
        <p:nvSpPr>
          <p:cNvPr id="303" name="Google Shape;303;p52"/>
          <p:cNvSpPr txBox="1"/>
          <p:nvPr/>
        </p:nvSpPr>
        <p:spPr>
          <a:xfrm>
            <a:off x="0" y="183564"/>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Arial" panose="020B0604020202020204" pitchFamily="34" charset="0"/>
                <a:ea typeface="Helvetica Neue"/>
                <a:cs typeface="Arial" panose="020B0604020202020204" pitchFamily="34" charset="0"/>
                <a:sym typeface="Helvetica Neue"/>
              </a:rPr>
              <a:t>Knowledge cycle</a:t>
            </a:r>
            <a:endParaRPr sz="4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pic>
        <p:nvPicPr>
          <p:cNvPr id="310" name="Google Shape;310;p52" descr="world-users.png"/>
          <p:cNvPicPr preferRelativeResize="0"/>
          <p:nvPr/>
        </p:nvPicPr>
        <p:blipFill rotWithShape="1">
          <a:blip r:embed="rId8">
            <a:alphaModFix/>
          </a:blip>
          <a:srcRect/>
          <a:stretch/>
        </p:blipFill>
        <p:spPr>
          <a:xfrm>
            <a:off x="6670173" y="5419323"/>
            <a:ext cx="857462" cy="990308"/>
          </a:xfrm>
          <a:prstGeom prst="rect">
            <a:avLst/>
          </a:prstGeom>
          <a:noFill/>
          <a:ln>
            <a:noFill/>
          </a:ln>
        </p:spPr>
      </p:pic>
      <p:pic>
        <p:nvPicPr>
          <p:cNvPr id="311" name="Google Shape;311;p52" descr="sequencing.png"/>
          <p:cNvPicPr preferRelativeResize="0"/>
          <p:nvPr/>
        </p:nvPicPr>
        <p:blipFill rotWithShape="1">
          <a:blip r:embed="rId9">
            <a:alphaModFix/>
          </a:blip>
          <a:srcRect/>
          <a:stretch/>
        </p:blipFill>
        <p:spPr>
          <a:xfrm>
            <a:off x="7472099" y="2159056"/>
            <a:ext cx="758984" cy="758984"/>
          </a:xfrm>
          <a:prstGeom prst="rect">
            <a:avLst/>
          </a:prstGeom>
          <a:noFill/>
          <a:ln>
            <a:noFill/>
          </a:ln>
        </p:spPr>
      </p:pic>
      <p:pic>
        <p:nvPicPr>
          <p:cNvPr id="313" name="Google Shape;313;p52" descr="OPEN ACCESS.png"/>
          <p:cNvPicPr preferRelativeResize="0"/>
          <p:nvPr/>
        </p:nvPicPr>
        <p:blipFill rotWithShape="1">
          <a:blip r:embed="rId10">
            <a:alphaModFix/>
          </a:blip>
          <a:srcRect l="22128" t="34255" r="22220" b="33388"/>
          <a:stretch/>
        </p:blipFill>
        <p:spPr>
          <a:xfrm>
            <a:off x="7559626" y="4793364"/>
            <a:ext cx="1134323" cy="853451"/>
          </a:xfrm>
          <a:prstGeom prst="rect">
            <a:avLst/>
          </a:prstGeom>
          <a:noFill/>
          <a:ln>
            <a:noFill/>
          </a:ln>
        </p:spPr>
      </p:pic>
      <p:pic>
        <p:nvPicPr>
          <p:cNvPr id="18" name="Picture 17" descr="big data.png">
            <a:extLst>
              <a:ext uri="{FF2B5EF4-FFF2-40B4-BE49-F238E27FC236}">
                <a16:creationId xmlns:a16="http://schemas.microsoft.com/office/drawing/2014/main" id="{05F5B34D-7BED-0D41-976C-D02E96A6CE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12571" y="2062260"/>
            <a:ext cx="581378" cy="539063"/>
          </a:xfrm>
          <a:prstGeom prst="rect">
            <a:avLst/>
          </a:prstGeom>
        </p:spPr>
      </p:pic>
    </p:spTree>
    <p:extLst>
      <p:ext uri="{BB962C8B-B14F-4D97-AF65-F5344CB8AC3E}">
        <p14:creationId xmlns:p14="http://schemas.microsoft.com/office/powerpoint/2010/main" val="12749476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0" name="Rectangle 9"/>
          <p:cNvSpPr/>
          <p:nvPr/>
        </p:nvSpPr>
        <p:spPr>
          <a:xfrm>
            <a:off x="238986" y="5619484"/>
            <a:ext cx="6448778" cy="1200329"/>
          </a:xfrm>
          <a:prstGeom prst="rect">
            <a:avLst/>
          </a:prstGeom>
        </p:spPr>
        <p:txBody>
          <a:bodyPr wrap="square">
            <a:spAutoFit/>
          </a:bodyPr>
          <a:lstStyle/>
          <a:p>
            <a:r>
              <a:rPr lang="en-US" dirty="0">
                <a:solidFill>
                  <a:srgbClr val="7F7F7F"/>
                </a:solidFill>
                <a:latin typeface="Helvetica"/>
                <a:cs typeface="Helvetica"/>
              </a:rPr>
              <a:t>http://api.opentargets.io/v3/platform</a:t>
            </a:r>
          </a:p>
          <a:p>
            <a:r>
              <a:rPr lang="en-US" dirty="0">
                <a:solidFill>
                  <a:srgbClr val="7F7F7F"/>
                </a:solidFill>
                <a:latin typeface="Helvetica"/>
                <a:cs typeface="Helvetica"/>
              </a:rPr>
              <a:t>/public/</a:t>
            </a:r>
            <a:r>
              <a:rPr lang="en-US" dirty="0">
                <a:solidFill>
                  <a:srgbClr val="FF0000"/>
                </a:solidFill>
                <a:latin typeface="Helvetica"/>
                <a:cs typeface="Helvetica"/>
              </a:rPr>
              <a:t>association/filter</a:t>
            </a:r>
            <a:r>
              <a:rPr lang="en-US" dirty="0">
                <a:solidFill>
                  <a:srgbClr val="7F7F7F"/>
                </a:solidFill>
                <a:latin typeface="Helvetica"/>
                <a:cs typeface="Helvetica"/>
              </a:rPr>
              <a:t>?</a:t>
            </a:r>
          </a:p>
          <a:p>
            <a:r>
              <a:rPr lang="en-US" dirty="0">
                <a:solidFill>
                  <a:srgbClr val="7F7F7F"/>
                </a:solidFill>
                <a:latin typeface="Helvetica"/>
                <a:cs typeface="Helvetica"/>
              </a:rPr>
              <a:t>target=ENSG00000171862</a:t>
            </a:r>
          </a:p>
          <a:p>
            <a:r>
              <a:rPr lang="en-US" dirty="0">
                <a:solidFill>
                  <a:srgbClr val="7F7F7F"/>
                </a:solidFill>
                <a:latin typeface="Helvetica"/>
                <a:cs typeface="Helvetica"/>
              </a:rPr>
              <a:t>&amp;direct=true</a:t>
            </a: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pic>
        <p:nvPicPr>
          <p:cNvPr id="4" name="Picture 3" descr="Screen Shot 2017-12-12 at 20.36.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86" y="1315155"/>
            <a:ext cx="4023783" cy="2808000"/>
          </a:xfrm>
          <a:prstGeom prst="rect">
            <a:avLst/>
          </a:prstGeom>
          <a:ln>
            <a:solidFill>
              <a:srgbClr val="BFBFBF"/>
            </a:solidFill>
          </a:ln>
        </p:spPr>
      </p:pic>
      <p:pic>
        <p:nvPicPr>
          <p:cNvPr id="5" name="Picture 4" descr="Screen Shot 2017-12-12 at 20.38.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398" y="843111"/>
            <a:ext cx="4618731" cy="5975990"/>
          </a:xfrm>
          <a:prstGeom prst="rect">
            <a:avLst/>
          </a:prstGeom>
        </p:spPr>
      </p:pic>
      <p:sp>
        <p:nvSpPr>
          <p:cNvPr id="9" name="TextBox 8"/>
          <p:cNvSpPr txBox="1"/>
          <p:nvPr/>
        </p:nvSpPr>
        <p:spPr>
          <a:xfrm>
            <a:off x="-31417" y="0"/>
            <a:ext cx="9170655" cy="666849"/>
          </a:xfrm>
          <a:prstGeom prst="rect">
            <a:avLst/>
          </a:prstGeom>
          <a:noFill/>
        </p:spPr>
        <p:txBody>
          <a:bodyPr wrap="square" rtlCol="0">
            <a:spAutoFit/>
          </a:bodyPr>
          <a:lstStyle/>
          <a:p>
            <a:pPr algn="ctr">
              <a:lnSpc>
                <a:spcPct val="120000"/>
              </a:lnSpc>
            </a:pPr>
            <a:r>
              <a:rPr lang="en-US" sz="3200" dirty="0">
                <a:solidFill>
                  <a:srgbClr val="0091EB"/>
                </a:solidFill>
                <a:latin typeface="Helvetica"/>
                <a:cs typeface="Helvetica"/>
              </a:rPr>
              <a:t>How to get </a:t>
            </a:r>
            <a:r>
              <a:rPr lang="en-US" sz="3200" b="1" dirty="0">
                <a:solidFill>
                  <a:srgbClr val="0091EB"/>
                </a:solidFill>
                <a:latin typeface="Helvetica"/>
                <a:cs typeface="Helvetica"/>
              </a:rPr>
              <a:t>all diseases </a:t>
            </a:r>
            <a:r>
              <a:rPr lang="en-US" sz="3200" dirty="0">
                <a:solidFill>
                  <a:srgbClr val="0091EB"/>
                </a:solidFill>
                <a:latin typeface="Helvetica"/>
                <a:cs typeface="Helvetica"/>
              </a:rPr>
              <a:t>associated with a target</a:t>
            </a:r>
          </a:p>
        </p:txBody>
      </p:sp>
      <p:sp>
        <p:nvSpPr>
          <p:cNvPr id="12" name="Right Arrow 11"/>
          <p:cNvSpPr/>
          <p:nvPr/>
        </p:nvSpPr>
        <p:spPr>
          <a:xfrm rot="5400000">
            <a:off x="248444" y="1039019"/>
            <a:ext cx="701675" cy="550863"/>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ight Arrow 12"/>
          <p:cNvSpPr/>
          <p:nvPr/>
        </p:nvSpPr>
        <p:spPr>
          <a:xfrm rot="10800000">
            <a:off x="5640388" y="2400300"/>
            <a:ext cx="701675" cy="550863"/>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descr="Screen Shot 2018-09-25 at 19.44.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65" y="4717784"/>
            <a:ext cx="5471994" cy="792888"/>
          </a:xfrm>
          <a:prstGeom prst="rect">
            <a:avLst/>
          </a:prstGeom>
        </p:spPr>
      </p:pic>
    </p:spTree>
    <p:extLst>
      <p:ext uri="{BB962C8B-B14F-4D97-AF65-F5344CB8AC3E}">
        <p14:creationId xmlns:p14="http://schemas.microsoft.com/office/powerpoint/2010/main" val="339676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2-12 at 20.48.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921"/>
            <a:ext cx="9144000" cy="3543892"/>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pic>
        <p:nvPicPr>
          <p:cNvPr id="3" name="Picture 2" descr="Screen Shot 2017-12-12 at 20.46.25.png"/>
          <p:cNvPicPr>
            <a:picLocks noChangeAspect="1"/>
          </p:cNvPicPr>
          <p:nvPr/>
        </p:nvPicPr>
        <p:blipFill rotWithShape="1">
          <a:blip r:embed="rId4">
            <a:extLst>
              <a:ext uri="{28A0092B-C50C-407E-A947-70E740481C1C}">
                <a14:useLocalDpi xmlns:a14="http://schemas.microsoft.com/office/drawing/2010/main" val="0"/>
              </a:ext>
            </a:extLst>
          </a:blip>
          <a:srcRect l="783" t="2308" r="27187"/>
          <a:stretch/>
        </p:blipFill>
        <p:spPr>
          <a:xfrm>
            <a:off x="4920491" y="1067735"/>
            <a:ext cx="3734046" cy="5747547"/>
          </a:xfrm>
          <a:prstGeom prst="rect">
            <a:avLst/>
          </a:prstGeom>
        </p:spPr>
      </p:pic>
      <p:sp>
        <p:nvSpPr>
          <p:cNvPr id="10" name="Rectangle 9"/>
          <p:cNvSpPr/>
          <p:nvPr/>
        </p:nvSpPr>
        <p:spPr>
          <a:xfrm>
            <a:off x="177221" y="5891952"/>
            <a:ext cx="8933686" cy="923330"/>
          </a:xfrm>
          <a:prstGeom prst="rect">
            <a:avLst/>
          </a:prstGeom>
        </p:spPr>
        <p:txBody>
          <a:bodyPr wrap="square">
            <a:spAutoFit/>
          </a:bodyPr>
          <a:lstStyle/>
          <a:p>
            <a:r>
              <a:rPr lang="en-US" dirty="0">
                <a:solidFill>
                  <a:srgbClr val="7F7F7F"/>
                </a:solidFill>
                <a:latin typeface="Helvetica"/>
                <a:cs typeface="Helvetica"/>
              </a:rPr>
              <a:t>http://api.opentargets.io/v3/platform/</a:t>
            </a:r>
          </a:p>
          <a:p>
            <a:r>
              <a:rPr lang="en-US" dirty="0">
                <a:solidFill>
                  <a:srgbClr val="7F7F7F"/>
                </a:solidFill>
                <a:latin typeface="Helvetica"/>
                <a:cs typeface="Helvetica"/>
              </a:rPr>
              <a:t>public/</a:t>
            </a:r>
            <a:r>
              <a:rPr lang="en-US" dirty="0" err="1">
                <a:solidFill>
                  <a:srgbClr val="FF0000"/>
                </a:solidFill>
                <a:latin typeface="Helvetica"/>
                <a:cs typeface="Helvetica"/>
              </a:rPr>
              <a:t>association</a:t>
            </a:r>
            <a:r>
              <a:rPr lang="en-US" dirty="0" err="1">
                <a:solidFill>
                  <a:srgbClr val="7F7F7F"/>
                </a:solidFill>
                <a:latin typeface="Helvetica"/>
                <a:cs typeface="Helvetica"/>
              </a:rPr>
              <a:t>?</a:t>
            </a:r>
            <a:r>
              <a:rPr lang="en-US" dirty="0" err="1">
                <a:solidFill>
                  <a:srgbClr val="FF0000"/>
                </a:solidFill>
                <a:latin typeface="Helvetica"/>
                <a:cs typeface="Helvetica"/>
              </a:rPr>
              <a:t>id</a:t>
            </a:r>
            <a:r>
              <a:rPr lang="en-US" dirty="0">
                <a:solidFill>
                  <a:srgbClr val="7F7F7F"/>
                </a:solidFill>
                <a:latin typeface="Helvetica"/>
                <a:cs typeface="Helvetica"/>
              </a:rPr>
              <a:t>=ENSG00000171862</a:t>
            </a:r>
          </a:p>
          <a:p>
            <a:r>
              <a:rPr lang="en-US" dirty="0">
                <a:solidFill>
                  <a:srgbClr val="7F7F7F"/>
                </a:solidFill>
                <a:latin typeface="Helvetica"/>
                <a:cs typeface="Helvetica"/>
              </a:rPr>
              <a:t>-EFO_0000616</a:t>
            </a:r>
          </a:p>
        </p:txBody>
      </p:sp>
      <p:sp>
        <p:nvSpPr>
          <p:cNvPr id="2" name="Rectangle 1"/>
          <p:cNvSpPr/>
          <p:nvPr/>
        </p:nvSpPr>
        <p:spPr>
          <a:xfrm>
            <a:off x="-1" y="24618"/>
            <a:ext cx="9144001" cy="792525"/>
          </a:xfrm>
          <a:prstGeom prst="rect">
            <a:avLst/>
          </a:prstGeom>
        </p:spPr>
        <p:txBody>
          <a:bodyPr wrap="square">
            <a:spAutoFit/>
          </a:bodyPr>
          <a:lstStyle/>
          <a:p>
            <a:pPr algn="ctr">
              <a:lnSpc>
                <a:spcPct val="120000"/>
              </a:lnSpc>
            </a:pPr>
            <a:r>
              <a:rPr lang="en-US" sz="3800" dirty="0">
                <a:solidFill>
                  <a:srgbClr val="0091EB"/>
                </a:solidFill>
                <a:latin typeface="Helvetica"/>
                <a:cs typeface="Helvetica"/>
              </a:rPr>
              <a:t>How to get the </a:t>
            </a:r>
            <a:r>
              <a:rPr lang="en-US" sz="3800" b="1" dirty="0">
                <a:solidFill>
                  <a:srgbClr val="0091EB"/>
                </a:solidFill>
                <a:latin typeface="Helvetica"/>
                <a:cs typeface="Helvetica"/>
              </a:rPr>
              <a:t>score for an association</a:t>
            </a:r>
          </a:p>
        </p:txBody>
      </p:sp>
      <p:sp>
        <p:nvSpPr>
          <p:cNvPr id="9" name="Right Arrow 8"/>
          <p:cNvSpPr/>
          <p:nvPr/>
        </p:nvSpPr>
        <p:spPr>
          <a:xfrm rot="5400000">
            <a:off x="4476591" y="2997227"/>
            <a:ext cx="701675" cy="55086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ight Arrow 11"/>
          <p:cNvSpPr/>
          <p:nvPr/>
        </p:nvSpPr>
        <p:spPr>
          <a:xfrm rot="16200000">
            <a:off x="8150151" y="5190186"/>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5" descr="Screen Shot 2018-09-25 at 19.45.2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86" y="4902849"/>
            <a:ext cx="5245100" cy="914400"/>
          </a:xfrm>
          <a:prstGeom prst="rect">
            <a:avLst/>
          </a:prstGeom>
        </p:spPr>
      </p:pic>
    </p:spTree>
    <p:extLst>
      <p:ext uri="{BB962C8B-B14F-4D97-AF65-F5344CB8AC3E}">
        <p14:creationId xmlns:p14="http://schemas.microsoft.com/office/powerpoint/2010/main" val="308470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t="16381" b="44885"/>
          <a:stretch/>
        </p:blipFill>
        <p:spPr>
          <a:xfrm>
            <a:off x="0" y="952420"/>
            <a:ext cx="9144000" cy="2244202"/>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sp>
        <p:nvSpPr>
          <p:cNvPr id="12" name="Title 1"/>
          <p:cNvSpPr txBox="1">
            <a:spLocks/>
          </p:cNvSpPr>
          <p:nvPr/>
        </p:nvSpPr>
        <p:spPr>
          <a:xfrm>
            <a:off x="4763" y="21797"/>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3600" dirty="0"/>
              <a:t>How to get the evidence for an association</a:t>
            </a:r>
          </a:p>
        </p:txBody>
      </p:sp>
      <p:pic>
        <p:nvPicPr>
          <p:cNvPr id="5" name="Picture 4" descr="Screen Shot 2018-06-14 at 10.46.21.png"/>
          <p:cNvPicPr>
            <a:picLocks noChangeAspect="1"/>
          </p:cNvPicPr>
          <p:nvPr/>
        </p:nvPicPr>
        <p:blipFill rotWithShape="1">
          <a:blip r:embed="rId4">
            <a:extLst>
              <a:ext uri="{28A0092B-C50C-407E-A947-70E740481C1C}">
                <a14:useLocalDpi xmlns:a14="http://schemas.microsoft.com/office/drawing/2010/main" val="0"/>
              </a:ext>
            </a:extLst>
          </a:blip>
          <a:srcRect t="18676" r="34759" b="22478"/>
          <a:stretch/>
        </p:blipFill>
        <p:spPr>
          <a:xfrm>
            <a:off x="5381681" y="1978332"/>
            <a:ext cx="3541503" cy="4035697"/>
          </a:xfrm>
          <a:prstGeom prst="rect">
            <a:avLst/>
          </a:prstGeom>
        </p:spPr>
      </p:pic>
      <p:sp>
        <p:nvSpPr>
          <p:cNvPr id="17" name="Rectangle 16"/>
          <p:cNvSpPr/>
          <p:nvPr/>
        </p:nvSpPr>
        <p:spPr>
          <a:xfrm>
            <a:off x="0" y="6138236"/>
            <a:ext cx="9139238" cy="646331"/>
          </a:xfrm>
          <a:prstGeom prst="rect">
            <a:avLst/>
          </a:prstGeom>
          <a:solidFill>
            <a:srgbClr val="FFFFFF"/>
          </a:solidFill>
        </p:spPr>
        <p:txBody>
          <a:bodyPr wrap="square">
            <a:spAutoFit/>
          </a:bodyPr>
          <a:lstStyle/>
          <a:p>
            <a:pPr algn="r"/>
            <a:r>
              <a:rPr lang="en-US" dirty="0">
                <a:solidFill>
                  <a:srgbClr val="7F7F7F"/>
                </a:solidFill>
                <a:latin typeface="Helvetica"/>
                <a:cs typeface="Helvetica"/>
              </a:rPr>
              <a:t>http://</a:t>
            </a:r>
            <a:r>
              <a:rPr lang="en-US" dirty="0" err="1">
                <a:solidFill>
                  <a:srgbClr val="7F7F7F"/>
                </a:solidFill>
                <a:latin typeface="Helvetica"/>
                <a:cs typeface="Helvetica"/>
              </a:rPr>
              <a:t>api.opentargets.io</a:t>
            </a:r>
            <a:r>
              <a:rPr lang="en-US" dirty="0">
                <a:solidFill>
                  <a:srgbClr val="7F7F7F"/>
                </a:solidFill>
                <a:latin typeface="Helvetica"/>
                <a:cs typeface="Helvetica"/>
              </a:rPr>
              <a:t>/v3/platform/public/</a:t>
            </a:r>
            <a:r>
              <a:rPr lang="en-US" dirty="0">
                <a:solidFill>
                  <a:srgbClr val="FF0000"/>
                </a:solidFill>
                <a:latin typeface="Helvetica"/>
                <a:cs typeface="Helvetica"/>
              </a:rPr>
              <a:t>evidence</a:t>
            </a:r>
            <a:r>
              <a:rPr lang="en-US" dirty="0">
                <a:solidFill>
                  <a:srgbClr val="7F7F7F"/>
                </a:solidFill>
                <a:latin typeface="Helvetica"/>
                <a:cs typeface="Helvetica"/>
              </a:rPr>
              <a:t>/</a:t>
            </a:r>
            <a:r>
              <a:rPr lang="en-US" dirty="0" err="1">
                <a:solidFill>
                  <a:srgbClr val="FF0000"/>
                </a:solidFill>
                <a:latin typeface="Helvetica"/>
                <a:cs typeface="Helvetica"/>
              </a:rPr>
              <a:t>filter</a:t>
            </a:r>
            <a:r>
              <a:rPr lang="en-US" dirty="0" err="1">
                <a:solidFill>
                  <a:srgbClr val="7F7F7F"/>
                </a:solidFill>
                <a:latin typeface="Helvetica"/>
                <a:cs typeface="Helvetica"/>
              </a:rPr>
              <a:t>?</a:t>
            </a:r>
            <a:r>
              <a:rPr lang="en-US" dirty="0" err="1">
                <a:solidFill>
                  <a:srgbClr val="FF0000"/>
                </a:solidFill>
                <a:latin typeface="Helvetica"/>
                <a:cs typeface="Helvetica"/>
              </a:rPr>
              <a:t>target</a:t>
            </a:r>
            <a:r>
              <a:rPr lang="en-US" dirty="0">
                <a:solidFill>
                  <a:srgbClr val="7F7F7F"/>
                </a:solidFill>
                <a:latin typeface="Helvetica"/>
                <a:cs typeface="Helvetica"/>
              </a:rPr>
              <a:t>=</a:t>
            </a:r>
            <a:r>
              <a:rPr lang="de-DE" dirty="0">
                <a:solidFill>
                  <a:srgbClr val="7F7F7F"/>
                </a:solidFill>
                <a:latin typeface="Helvetica"/>
                <a:cs typeface="Helvetica"/>
              </a:rPr>
              <a:t>ENSG00000198947</a:t>
            </a:r>
            <a:r>
              <a:rPr lang="en-US" dirty="0">
                <a:solidFill>
                  <a:srgbClr val="7F7F7F"/>
                </a:solidFill>
                <a:latin typeface="Helvetica"/>
                <a:cs typeface="Helvetica"/>
              </a:rPr>
              <a:t>&amp;</a:t>
            </a:r>
            <a:r>
              <a:rPr lang="en-US" dirty="0">
                <a:solidFill>
                  <a:srgbClr val="FF0000"/>
                </a:solidFill>
                <a:latin typeface="Helvetica"/>
                <a:cs typeface="Helvetica"/>
              </a:rPr>
              <a:t>disease</a:t>
            </a:r>
            <a:r>
              <a:rPr lang="en-US" dirty="0">
                <a:solidFill>
                  <a:srgbClr val="7F7F7F"/>
                </a:solidFill>
                <a:latin typeface="Helvetica"/>
                <a:cs typeface="Helvetica"/>
              </a:rPr>
              <a:t>=Orphanet_98896&amp;</a:t>
            </a:r>
            <a:r>
              <a:rPr lang="en-US" dirty="0">
                <a:solidFill>
                  <a:srgbClr val="FF0000"/>
                </a:solidFill>
                <a:latin typeface="Helvetica"/>
                <a:cs typeface="Helvetica"/>
              </a:rPr>
              <a:t>datatype</a:t>
            </a:r>
            <a:r>
              <a:rPr lang="en-US" dirty="0">
                <a:solidFill>
                  <a:srgbClr val="7F7F7F"/>
                </a:solidFill>
                <a:latin typeface="Helvetica"/>
                <a:cs typeface="Helvetica"/>
              </a:rPr>
              <a:t>=</a:t>
            </a:r>
            <a:r>
              <a:rPr lang="en-US" dirty="0" err="1">
                <a:solidFill>
                  <a:srgbClr val="7F7F7F"/>
                </a:solidFill>
                <a:latin typeface="Helvetica"/>
                <a:cs typeface="Helvetica"/>
              </a:rPr>
              <a:t>genetic_association</a:t>
            </a:r>
            <a:endParaRPr lang="en-US" dirty="0">
              <a:solidFill>
                <a:srgbClr val="7F7F7F"/>
              </a:solidFill>
              <a:latin typeface="Helvetica"/>
              <a:cs typeface="Helvetica"/>
            </a:endParaRPr>
          </a:p>
        </p:txBody>
      </p:sp>
      <p:pic>
        <p:nvPicPr>
          <p:cNvPr id="16" name="Picture 15"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t="59607" r="73246"/>
          <a:stretch/>
        </p:blipFill>
        <p:spPr>
          <a:xfrm>
            <a:off x="40111" y="2965788"/>
            <a:ext cx="2446366" cy="2340326"/>
          </a:xfrm>
          <a:prstGeom prst="rect">
            <a:avLst/>
          </a:prstGeom>
        </p:spPr>
      </p:pic>
      <p:sp>
        <p:nvSpPr>
          <p:cNvPr id="19" name="Right Arrow 18"/>
          <p:cNvSpPr/>
          <p:nvPr/>
        </p:nvSpPr>
        <p:spPr>
          <a:xfrm rot="5400000">
            <a:off x="1094904" y="4004145"/>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ight Arrow 19"/>
          <p:cNvSpPr/>
          <p:nvPr/>
        </p:nvSpPr>
        <p:spPr>
          <a:xfrm>
            <a:off x="4933663" y="4209240"/>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3" descr="Screen Shot 2018-09-25 at 19.46.4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5" y="5400182"/>
            <a:ext cx="5291995" cy="746159"/>
          </a:xfrm>
          <a:prstGeom prst="rect">
            <a:avLst/>
          </a:prstGeom>
        </p:spPr>
      </p:pic>
      <p:pic>
        <p:nvPicPr>
          <p:cNvPr id="18" name="Picture 17"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r="42260" b="92345"/>
          <a:stretch/>
        </p:blipFill>
        <p:spPr>
          <a:xfrm>
            <a:off x="4763" y="603011"/>
            <a:ext cx="5279738" cy="443477"/>
          </a:xfrm>
          <a:prstGeom prst="rect">
            <a:avLst/>
          </a:prstGeom>
        </p:spPr>
      </p:pic>
    </p:spTree>
    <p:extLst>
      <p:ext uri="{BB962C8B-B14F-4D97-AF65-F5344CB8AC3E}">
        <p14:creationId xmlns:p14="http://schemas.microsoft.com/office/powerpoint/2010/main" val="370380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txBox="1">
            <a:spLocks/>
          </p:cNvSpPr>
          <p:nvPr/>
        </p:nvSpPr>
        <p:spPr>
          <a:xfrm>
            <a:off x="358588" y="3152596"/>
            <a:ext cx="8426824" cy="1198559"/>
          </a:xfrm>
          <a:prstGeom prst="rect">
            <a:avLst/>
          </a:prstGeom>
        </p:spPr>
        <p:txBody>
          <a:bodyPr>
            <a:norm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spcBef>
                <a:spcPts val="0"/>
              </a:spcBef>
              <a:buFont typeface="Arial"/>
              <a:buNone/>
            </a:pPr>
            <a:endParaRPr lang="en-GB" sz="2400" b="1" u="sng" dirty="0">
              <a:solidFill>
                <a:srgbClr val="FF0000"/>
              </a:solidFill>
              <a:latin typeface="Helvetica"/>
              <a:cs typeface="Helvetica"/>
              <a:hlinkClick r:id="rId2"/>
            </a:endParaRPr>
          </a:p>
        </p:txBody>
      </p:sp>
      <p:sp>
        <p:nvSpPr>
          <p:cNvPr id="5" name="Title 1"/>
          <p:cNvSpPr txBox="1">
            <a:spLocks/>
          </p:cNvSpPr>
          <p:nvPr/>
        </p:nvSpPr>
        <p:spPr>
          <a:xfrm>
            <a:off x="4763" y="168750"/>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Data downloads</a:t>
            </a:r>
          </a:p>
        </p:txBody>
      </p:sp>
      <p:pic>
        <p:nvPicPr>
          <p:cNvPr id="3" name="Picture 2" descr="Screen Shot 2018-06-12 at 22.44.13.png"/>
          <p:cNvPicPr>
            <a:picLocks noChangeAspect="1"/>
          </p:cNvPicPr>
          <p:nvPr/>
        </p:nvPicPr>
        <p:blipFill rotWithShape="1">
          <a:blip r:embed="rId3">
            <a:extLst>
              <a:ext uri="{28A0092B-C50C-407E-A947-70E740481C1C}">
                <a14:useLocalDpi xmlns:a14="http://schemas.microsoft.com/office/drawing/2010/main" val="0"/>
              </a:ext>
            </a:extLst>
          </a:blip>
          <a:srcRect b="21841"/>
          <a:stretch/>
        </p:blipFill>
        <p:spPr>
          <a:xfrm>
            <a:off x="625090" y="1186312"/>
            <a:ext cx="7893820" cy="3916770"/>
          </a:xfrm>
          <a:prstGeom prst="rect">
            <a:avLst/>
          </a:prstGeom>
          <a:ln>
            <a:noFill/>
          </a:ln>
        </p:spPr>
      </p:pic>
      <p:pic>
        <p:nvPicPr>
          <p:cNvPr id="2" name="Picture 1" descr="Screen Shot 2018-09-25 at 19.49.5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0" y="5069928"/>
            <a:ext cx="4178300" cy="1092200"/>
          </a:xfrm>
          <a:prstGeom prst="rect">
            <a:avLst/>
          </a:prstGeom>
        </p:spPr>
      </p:pic>
      <p:sp>
        <p:nvSpPr>
          <p:cNvPr id="4" name="Rectangle 3"/>
          <p:cNvSpPr/>
          <p:nvPr/>
        </p:nvSpPr>
        <p:spPr>
          <a:xfrm>
            <a:off x="625090" y="1162794"/>
            <a:ext cx="7893820" cy="5140435"/>
          </a:xfrm>
          <a:prstGeom prst="rect">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334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8"/>
            <a:ext cx="9144000" cy="1143000"/>
          </a:xfrm>
        </p:spPr>
        <p:txBody>
          <a:bodyPr>
            <a:normAutofit/>
          </a:bodyPr>
          <a:lstStyle/>
          <a:p>
            <a:pPr lvl="0" algn="ctr"/>
            <a:r>
              <a:rPr lang="en-GB" sz="4000" dirty="0">
                <a:solidFill>
                  <a:srgbClr val="0091EB"/>
                </a:solidFill>
                <a:latin typeface="Helvetica"/>
                <a:cs typeface="Helvetica"/>
              </a:rPr>
              <a:t>LINK</a:t>
            </a:r>
          </a:p>
        </p:txBody>
      </p:sp>
      <p:sp>
        <p:nvSpPr>
          <p:cNvPr id="12" name="TextBox 11"/>
          <p:cNvSpPr txBox="1"/>
          <p:nvPr/>
        </p:nvSpPr>
        <p:spPr>
          <a:xfrm>
            <a:off x="159510" y="1396029"/>
            <a:ext cx="8984490" cy="1169551"/>
          </a:xfrm>
          <a:prstGeom prst="rect">
            <a:avLst/>
          </a:prstGeom>
          <a:noFill/>
        </p:spPr>
        <p:txBody>
          <a:bodyPr wrap="square" rtlCol="0">
            <a:spAutoFit/>
          </a:bodyPr>
          <a:lstStyle/>
          <a:p>
            <a:pPr marL="342900" indent="-342900">
              <a:lnSpc>
                <a:spcPct val="150000"/>
              </a:lnSpc>
              <a:buFont typeface="Arial"/>
              <a:buChar char="•"/>
            </a:pPr>
            <a:r>
              <a:rPr lang="en-US" sz="2400" dirty="0">
                <a:solidFill>
                  <a:srgbClr val="4F81BD"/>
                </a:solidFill>
                <a:latin typeface="Helvetica"/>
                <a:cs typeface="Helvetica"/>
              </a:rPr>
              <a:t>LINK: </a:t>
            </a:r>
            <a:r>
              <a:rPr lang="en-US" sz="2400" b="1" dirty="0">
                <a:solidFill>
                  <a:srgbClr val="4F81BD"/>
                </a:solidFill>
                <a:latin typeface="Helvetica"/>
                <a:cs typeface="Helvetica"/>
              </a:rPr>
              <a:t>Li</a:t>
            </a:r>
            <a:r>
              <a:rPr lang="en-US" sz="2400" dirty="0">
                <a:solidFill>
                  <a:srgbClr val="4F81BD"/>
                </a:solidFill>
                <a:latin typeface="Helvetica"/>
                <a:cs typeface="Helvetica"/>
              </a:rPr>
              <a:t>terature </a:t>
            </a:r>
            <a:r>
              <a:rPr lang="en-US" sz="2400" dirty="0" err="1">
                <a:solidFill>
                  <a:srgbClr val="4F81BD"/>
                </a:solidFill>
                <a:latin typeface="Helvetica"/>
                <a:cs typeface="Helvetica"/>
              </a:rPr>
              <a:t>co</a:t>
            </a:r>
            <a:r>
              <a:rPr lang="en-US" sz="2400" b="1" dirty="0" err="1">
                <a:solidFill>
                  <a:srgbClr val="4F81BD"/>
                </a:solidFill>
                <a:latin typeface="Helvetica"/>
                <a:cs typeface="Helvetica"/>
              </a:rPr>
              <a:t>N</a:t>
            </a:r>
            <a:r>
              <a:rPr lang="en-US" sz="2400" dirty="0" err="1">
                <a:solidFill>
                  <a:srgbClr val="4F81BD"/>
                </a:solidFill>
                <a:latin typeface="Helvetica"/>
                <a:cs typeface="Helvetica"/>
              </a:rPr>
              <a:t>cept</a:t>
            </a:r>
            <a:r>
              <a:rPr lang="en-US" sz="2400" dirty="0">
                <a:solidFill>
                  <a:srgbClr val="4F81BD"/>
                </a:solidFill>
                <a:latin typeface="Helvetica"/>
                <a:cs typeface="Helvetica"/>
              </a:rPr>
              <a:t> </a:t>
            </a:r>
            <a:r>
              <a:rPr lang="en-US" sz="2400" b="1" dirty="0">
                <a:solidFill>
                  <a:srgbClr val="4F81BD"/>
                </a:solidFill>
                <a:latin typeface="Helvetica"/>
                <a:cs typeface="Helvetica"/>
              </a:rPr>
              <a:t>K</a:t>
            </a:r>
            <a:r>
              <a:rPr lang="en-US" sz="2400" dirty="0">
                <a:solidFill>
                  <a:srgbClr val="4F81BD"/>
                </a:solidFill>
                <a:latin typeface="Helvetica"/>
                <a:cs typeface="Helvetica"/>
              </a:rPr>
              <a:t>nowledgebase</a:t>
            </a:r>
          </a:p>
          <a:p>
            <a:pPr marL="342900" indent="-342900">
              <a:lnSpc>
                <a:spcPct val="150000"/>
              </a:lnSpc>
              <a:buFont typeface="Arial"/>
              <a:buChar char="•"/>
            </a:pPr>
            <a:r>
              <a:rPr lang="en-US" sz="2400" dirty="0">
                <a:solidFill>
                  <a:srgbClr val="4F81BD"/>
                </a:solidFill>
                <a:latin typeface="Helvetica"/>
                <a:cs typeface="Helvetica"/>
              </a:rPr>
              <a:t>Subject / predicate / object structured relations</a:t>
            </a:r>
          </a:p>
        </p:txBody>
      </p:sp>
      <p:pic>
        <p:nvPicPr>
          <p:cNvPr id="7" name="Picture 6" descr="Screen Shot 2018-02-06 at 13.26.58.png"/>
          <p:cNvPicPr>
            <a:picLocks noChangeAspect="1"/>
          </p:cNvPicPr>
          <p:nvPr/>
        </p:nvPicPr>
        <p:blipFill rotWithShape="1">
          <a:blip r:embed="rId2">
            <a:extLst>
              <a:ext uri="{28A0092B-C50C-407E-A947-70E740481C1C}">
                <a14:useLocalDpi xmlns:a14="http://schemas.microsoft.com/office/drawing/2010/main" val="0"/>
              </a:ext>
            </a:extLst>
          </a:blip>
          <a:srcRect l="12310" t="42287" r="7613" b="2246"/>
          <a:stretch/>
        </p:blipFill>
        <p:spPr>
          <a:xfrm>
            <a:off x="1502732" y="3025583"/>
            <a:ext cx="4295368" cy="3400254"/>
          </a:xfrm>
          <a:prstGeom prst="rect">
            <a:avLst/>
          </a:prstGeom>
        </p:spPr>
      </p:pic>
      <p:sp>
        <p:nvSpPr>
          <p:cNvPr id="3" name="Rectangle 2"/>
          <p:cNvSpPr/>
          <p:nvPr/>
        </p:nvSpPr>
        <p:spPr>
          <a:xfrm>
            <a:off x="5470007" y="3965522"/>
            <a:ext cx="2647743" cy="369332"/>
          </a:xfrm>
          <a:prstGeom prst="rect">
            <a:avLst/>
          </a:prstGeom>
          <a:solidFill>
            <a:schemeClr val="bg1"/>
          </a:solidFill>
          <a:ln>
            <a:solidFill>
              <a:schemeClr val="tx1"/>
            </a:solidFill>
          </a:ln>
        </p:spPr>
        <p:txBody>
          <a:bodyPr wrap="none">
            <a:spAutoFit/>
          </a:bodyPr>
          <a:lstStyle/>
          <a:p>
            <a:pPr algn="ctr"/>
            <a:r>
              <a:rPr lang="en-US" dirty="0">
                <a:solidFill>
                  <a:srgbClr val="FF0000"/>
                </a:solidFill>
                <a:latin typeface="Helvetica"/>
                <a:cs typeface="Helvetica"/>
              </a:rPr>
              <a:t>From PubMed abstracts</a:t>
            </a:r>
          </a:p>
        </p:txBody>
      </p:sp>
      <p:sp>
        <p:nvSpPr>
          <p:cNvPr id="6" name="Rectangle 5"/>
          <p:cNvSpPr/>
          <p:nvPr/>
        </p:nvSpPr>
        <p:spPr>
          <a:xfrm>
            <a:off x="6200826" y="4860384"/>
            <a:ext cx="1916924" cy="369332"/>
          </a:xfrm>
          <a:prstGeom prst="rect">
            <a:avLst/>
          </a:prstGeom>
          <a:solidFill>
            <a:schemeClr val="bg1"/>
          </a:solidFill>
          <a:ln>
            <a:solidFill>
              <a:schemeClr val="tx1"/>
            </a:solidFill>
          </a:ln>
        </p:spPr>
        <p:txBody>
          <a:bodyPr wrap="none">
            <a:spAutoFit/>
          </a:bodyPr>
          <a:lstStyle/>
          <a:p>
            <a:pPr algn="ctr"/>
            <a:r>
              <a:rPr lang="en-US" dirty="0">
                <a:solidFill>
                  <a:srgbClr val="FF0000"/>
                </a:solidFill>
                <a:latin typeface="Helvetica"/>
                <a:cs typeface="Helvetica"/>
              </a:rPr>
              <a:t>Proof of Concept</a:t>
            </a:r>
          </a:p>
        </p:txBody>
      </p:sp>
      <p:sp>
        <p:nvSpPr>
          <p:cNvPr id="8" name="Rectangle 7"/>
          <p:cNvSpPr/>
          <p:nvPr/>
        </p:nvSpPr>
        <p:spPr>
          <a:xfrm>
            <a:off x="6624255" y="5755246"/>
            <a:ext cx="2442946" cy="369332"/>
          </a:xfrm>
          <a:prstGeom prst="rect">
            <a:avLst/>
          </a:prstGeom>
          <a:solidFill>
            <a:schemeClr val="bg1"/>
          </a:solidFill>
          <a:ln>
            <a:solidFill>
              <a:schemeClr val="tx1"/>
            </a:solidFill>
          </a:ln>
        </p:spPr>
        <p:txBody>
          <a:bodyPr wrap="none">
            <a:spAutoFit/>
          </a:bodyPr>
          <a:lstStyle/>
          <a:p>
            <a:pPr algn="ctr"/>
            <a:r>
              <a:rPr lang="en-US" dirty="0">
                <a:solidFill>
                  <a:srgbClr val="FF0000"/>
                </a:solidFill>
                <a:latin typeface="Helvetica"/>
                <a:cs typeface="Helvetica"/>
              </a:rPr>
              <a:t>Further </a:t>
            </a:r>
            <a:r>
              <a:rPr lang="en-US" dirty="0" err="1">
                <a:solidFill>
                  <a:srgbClr val="FF0000"/>
                </a:solidFill>
                <a:latin typeface="Helvetica"/>
                <a:cs typeface="Helvetica"/>
              </a:rPr>
              <a:t>developement</a:t>
            </a:r>
            <a:endParaRPr lang="en-US" dirty="0">
              <a:solidFill>
                <a:srgbClr val="FF0000"/>
              </a:solidFill>
              <a:latin typeface="Helvetica"/>
              <a:cs typeface="Helvetica"/>
            </a:endParaRPr>
          </a:p>
        </p:txBody>
      </p:sp>
      <p:sp>
        <p:nvSpPr>
          <p:cNvPr id="4" name="Rectangle 3"/>
          <p:cNvSpPr/>
          <p:nvPr/>
        </p:nvSpPr>
        <p:spPr>
          <a:xfrm>
            <a:off x="3216500" y="877305"/>
            <a:ext cx="2710999" cy="646331"/>
          </a:xfrm>
          <a:prstGeom prst="rect">
            <a:avLst/>
          </a:prstGeom>
        </p:spPr>
        <p:txBody>
          <a:bodyPr wrap="none">
            <a:spAutoFit/>
          </a:bodyPr>
          <a:lstStyle/>
          <a:p>
            <a:r>
              <a:rPr lang="en-US" dirty="0">
                <a:solidFill>
                  <a:srgbClr val="0091EB"/>
                </a:solidFill>
                <a:latin typeface="Helvetica"/>
                <a:cs typeface="Helvetica"/>
                <a:hlinkClick r:id="rId3"/>
              </a:rPr>
              <a:t>http://link.opentargets.io/</a:t>
            </a:r>
            <a:endParaRPr lang="en-US" dirty="0">
              <a:solidFill>
                <a:srgbClr val="0091EB"/>
              </a:solidFill>
              <a:latin typeface="Helvetica"/>
              <a:cs typeface="Helvetica"/>
            </a:endParaRPr>
          </a:p>
          <a:p>
            <a:endParaRPr lang="en-US" dirty="0"/>
          </a:p>
        </p:txBody>
      </p:sp>
    </p:spTree>
    <p:extLst>
      <p:ext uri="{BB962C8B-B14F-4D97-AF65-F5344CB8AC3E}">
        <p14:creationId xmlns:p14="http://schemas.microsoft.com/office/powerpoint/2010/main" val="2088550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8"/>
            <a:ext cx="9144000" cy="1143000"/>
          </a:xfrm>
        </p:spPr>
        <p:txBody>
          <a:bodyPr>
            <a:normAutofit/>
          </a:bodyPr>
          <a:lstStyle/>
          <a:p>
            <a:pPr lvl="0" algn="ctr"/>
            <a:r>
              <a:rPr lang="en-US" sz="4000" dirty="0">
                <a:solidFill>
                  <a:srgbClr val="0091EB"/>
                </a:solidFill>
                <a:latin typeface="Helvetica"/>
                <a:cs typeface="Helvetica"/>
              </a:rPr>
              <a:t>Addressing text mining shortcomings</a:t>
            </a:r>
            <a:endParaRPr lang="en-GB" sz="4000" dirty="0">
              <a:solidFill>
                <a:srgbClr val="0091EB"/>
              </a:solidFill>
              <a:latin typeface="Helvetica"/>
              <a:cs typeface="Helvetica"/>
            </a:endParaRPr>
          </a:p>
        </p:txBody>
      </p:sp>
      <p:grpSp>
        <p:nvGrpSpPr>
          <p:cNvPr id="6" name="Group 5"/>
          <p:cNvGrpSpPr/>
          <p:nvPr/>
        </p:nvGrpSpPr>
        <p:grpSpPr>
          <a:xfrm>
            <a:off x="649523" y="1150938"/>
            <a:ext cx="7844955" cy="5569478"/>
            <a:chOff x="624525" y="1150938"/>
            <a:chExt cx="7844955" cy="5569478"/>
          </a:xfrm>
        </p:grpSpPr>
        <p:pic>
          <p:nvPicPr>
            <p:cNvPr id="9" name="Content Placeholder 4" descr="link_ENSG00000154237 (1).png"/>
            <p:cNvPicPr>
              <a:picLocks noChangeAspect="1"/>
            </p:cNvPicPr>
            <p:nvPr/>
          </p:nvPicPr>
          <p:blipFill rotWithShape="1">
            <a:blip r:embed="rId2">
              <a:extLst>
                <a:ext uri="{28A0092B-C50C-407E-A947-70E740481C1C}">
                  <a14:useLocalDpi xmlns:a14="http://schemas.microsoft.com/office/drawing/2010/main" val="0"/>
                </a:ext>
              </a:extLst>
            </a:blip>
            <a:srcRect l="23367" r="23242"/>
            <a:stretch/>
          </p:blipFill>
          <p:spPr>
            <a:xfrm>
              <a:off x="1065679" y="1150938"/>
              <a:ext cx="3607570" cy="3596217"/>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stretch>
              <a:fillRect/>
            </a:stretch>
          </p:blipFill>
          <p:spPr>
            <a:xfrm>
              <a:off x="624525" y="5012929"/>
              <a:ext cx="7844955" cy="1707487"/>
            </a:xfrm>
            <a:prstGeom prst="rect">
              <a:avLst/>
            </a:prstGeom>
            <a:ln>
              <a:noFill/>
            </a:ln>
            <a:effectLst>
              <a:outerShdw blurRad="292100" dist="139700" dir="2700000" algn="tl" rotWithShape="0">
                <a:srgbClr val="333333">
                  <a:alpha val="65000"/>
                </a:srgbClr>
              </a:outerShdw>
            </a:effectLst>
          </p:spPr>
        </p:pic>
      </p:grpSp>
      <p:sp>
        <p:nvSpPr>
          <p:cNvPr id="4" name="Rectangle 3"/>
          <p:cNvSpPr/>
          <p:nvPr/>
        </p:nvSpPr>
        <p:spPr>
          <a:xfrm>
            <a:off x="4933939" y="1330171"/>
            <a:ext cx="4572000" cy="3176254"/>
          </a:xfrm>
          <a:prstGeom prst="rect">
            <a:avLst/>
          </a:prstGeom>
        </p:spPr>
        <p:txBody>
          <a:bodyPr>
            <a:spAutoFit/>
          </a:bodyPr>
          <a:lstStyle/>
          <a:p>
            <a:pPr marL="342900" indent="-342900">
              <a:lnSpc>
                <a:spcPct val="140000"/>
              </a:lnSpc>
              <a:buFont typeface="Arial"/>
              <a:buChar char="•"/>
            </a:pPr>
            <a:r>
              <a:rPr lang="en-US" dirty="0">
                <a:solidFill>
                  <a:srgbClr val="4F81BD"/>
                </a:solidFill>
                <a:latin typeface="Helvetica"/>
                <a:cs typeface="Helvetica"/>
              </a:rPr>
              <a:t>Entities: genes, diseases, drugs</a:t>
            </a:r>
          </a:p>
          <a:p>
            <a:pPr marL="342900" indent="-342900">
              <a:lnSpc>
                <a:spcPct val="140000"/>
              </a:lnSpc>
              <a:buFont typeface="Arial"/>
              <a:buChar char="•"/>
            </a:pPr>
            <a:endParaRPr lang="en-US" dirty="0">
              <a:solidFill>
                <a:srgbClr val="4F81BD"/>
              </a:solidFill>
              <a:latin typeface="Helvetica"/>
              <a:cs typeface="Helvetica"/>
            </a:endParaRPr>
          </a:p>
          <a:p>
            <a:pPr marL="342900" indent="-342900">
              <a:lnSpc>
                <a:spcPct val="140000"/>
              </a:lnSpc>
              <a:buFont typeface="Arial"/>
              <a:buChar char="•"/>
            </a:pPr>
            <a:r>
              <a:rPr lang="en-US" dirty="0">
                <a:solidFill>
                  <a:srgbClr val="4F81BD"/>
                </a:solidFill>
                <a:latin typeface="Helvetica"/>
                <a:cs typeface="Helvetica"/>
              </a:rPr>
              <a:t>Concepts extracted via NLP</a:t>
            </a:r>
            <a:br>
              <a:rPr lang="en-US" dirty="0">
                <a:solidFill>
                  <a:srgbClr val="4F81BD"/>
                </a:solidFill>
                <a:latin typeface="Helvetica"/>
                <a:cs typeface="Helvetica"/>
              </a:rPr>
            </a:br>
            <a:r>
              <a:rPr lang="en-US" dirty="0">
                <a:solidFill>
                  <a:srgbClr val="4F81BD"/>
                </a:solidFill>
                <a:latin typeface="Helvetica"/>
                <a:cs typeface="Helvetica"/>
              </a:rPr>
              <a:t>(Natural Language Processing)</a:t>
            </a:r>
          </a:p>
          <a:p>
            <a:pPr marL="342900" indent="-342900">
              <a:lnSpc>
                <a:spcPct val="140000"/>
              </a:lnSpc>
              <a:buFont typeface="Arial"/>
              <a:buChar char="•"/>
            </a:pPr>
            <a:endParaRPr lang="en-US" dirty="0">
              <a:solidFill>
                <a:srgbClr val="4F81BD"/>
              </a:solidFill>
              <a:latin typeface="Helvetica"/>
              <a:cs typeface="Helvetica"/>
            </a:endParaRPr>
          </a:p>
          <a:p>
            <a:pPr marL="342900" indent="-342900">
              <a:lnSpc>
                <a:spcPct val="140000"/>
              </a:lnSpc>
              <a:buFont typeface="Arial"/>
              <a:buChar char="•"/>
            </a:pPr>
            <a:r>
              <a:rPr lang="en-US" dirty="0">
                <a:solidFill>
                  <a:srgbClr val="4F81BD"/>
                </a:solidFill>
                <a:latin typeface="Helvetica"/>
                <a:cs typeface="Helvetica"/>
              </a:rPr>
              <a:t>28 M documents, 500 M relations</a:t>
            </a:r>
          </a:p>
          <a:p>
            <a:pPr marL="342900" indent="-342900">
              <a:lnSpc>
                <a:spcPct val="140000"/>
              </a:lnSpc>
              <a:buFont typeface="Arial"/>
              <a:buChar char="•"/>
            </a:pPr>
            <a:endParaRPr lang="en-US" dirty="0">
              <a:solidFill>
                <a:srgbClr val="4F81BD"/>
              </a:solidFill>
              <a:latin typeface="Helvetica"/>
              <a:cs typeface="Helvetica"/>
            </a:endParaRPr>
          </a:p>
          <a:p>
            <a:pPr marL="342900" indent="-342900">
              <a:lnSpc>
                <a:spcPct val="140000"/>
              </a:lnSpc>
              <a:buFont typeface="Arial"/>
              <a:buChar char="•"/>
            </a:pPr>
            <a:r>
              <a:rPr lang="en-US" dirty="0">
                <a:solidFill>
                  <a:srgbClr val="4F81BD"/>
                </a:solidFill>
                <a:latin typeface="Helvetica"/>
                <a:cs typeface="Helvetica"/>
                <a:hlinkClick r:id="rId4"/>
              </a:rPr>
              <a:t>http://blog.opentargets.org/link/</a:t>
            </a:r>
            <a:endParaRPr lang="en-US" dirty="0">
              <a:solidFill>
                <a:srgbClr val="4F81BD"/>
              </a:solidFill>
              <a:latin typeface="Helvetica"/>
              <a:cs typeface="Helvetica"/>
            </a:endParaRPr>
          </a:p>
        </p:txBody>
      </p:sp>
    </p:spTree>
    <p:extLst>
      <p:ext uri="{BB962C8B-B14F-4D97-AF65-F5344CB8AC3E}">
        <p14:creationId xmlns:p14="http://schemas.microsoft.com/office/powerpoint/2010/main" val="3526854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0" y="261545"/>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latin typeface="Arial" panose="020B0604020202020204" pitchFamily="34" charset="0"/>
                <a:ea typeface="Calibri"/>
                <a:cs typeface="Arial" panose="020B0604020202020204" pitchFamily="34" charset="0"/>
                <a:sym typeface="Calibri"/>
              </a:rPr>
              <a:t>Data generation: therapeutic areas</a:t>
            </a:r>
          </a:p>
        </p:txBody>
      </p:sp>
      <p:pic>
        <p:nvPicPr>
          <p:cNvPr id="6" name="Picture 5">
            <a:extLst>
              <a:ext uri="{FF2B5EF4-FFF2-40B4-BE49-F238E27FC236}">
                <a16:creationId xmlns:a16="http://schemas.microsoft.com/office/drawing/2014/main" id="{9037B8FD-4D87-8048-9F6D-E1B475D70136}"/>
              </a:ext>
            </a:extLst>
          </p:cNvPr>
          <p:cNvPicPr>
            <a:picLocks/>
          </p:cNvPicPr>
          <p:nvPr/>
        </p:nvPicPr>
        <p:blipFill rotWithShape="1">
          <a:blip r:embed="rId3"/>
          <a:srcRect t="5262"/>
          <a:stretch/>
        </p:blipFill>
        <p:spPr>
          <a:xfrm>
            <a:off x="204343" y="1449319"/>
            <a:ext cx="2772000" cy="1767600"/>
          </a:xfrm>
          <a:prstGeom prst="rect">
            <a:avLst/>
          </a:prstGeom>
        </p:spPr>
      </p:pic>
      <p:sp>
        <p:nvSpPr>
          <p:cNvPr id="32" name="Google Shape;404;p60">
            <a:extLst>
              <a:ext uri="{FF2B5EF4-FFF2-40B4-BE49-F238E27FC236}">
                <a16:creationId xmlns:a16="http://schemas.microsoft.com/office/drawing/2014/main" id="{E4B17BE7-D971-E348-B011-204850957D23}"/>
              </a:ext>
            </a:extLst>
          </p:cNvPr>
          <p:cNvSpPr txBox="1"/>
          <p:nvPr/>
        </p:nvSpPr>
        <p:spPr>
          <a:xfrm>
            <a:off x="135784" y="4692381"/>
            <a:ext cx="2878708" cy="646267"/>
          </a:xfrm>
          <a:prstGeom prst="rect">
            <a:avLst/>
          </a:prstGeom>
          <a:noFill/>
          <a:ln>
            <a:noFill/>
          </a:ln>
        </p:spPr>
        <p:txBody>
          <a:bodyPr spcFirstLastPara="1" wrap="square" lIns="91425" tIns="45700" rIns="91425" bIns="45700" anchor="t" anchorCtr="0">
            <a:noAutofit/>
          </a:bodyPr>
          <a:lstStyle/>
          <a:p>
            <a:pPr lvl="0" algn="ctr">
              <a:buClr>
                <a:srgbClr val="0091EB"/>
              </a:buClr>
              <a:buSzPts val="4000"/>
            </a:pPr>
            <a:r>
              <a:rPr lang="en-US" sz="2000" dirty="0">
                <a:solidFill>
                  <a:srgbClr val="0091EB"/>
                </a:solidFill>
                <a:latin typeface="Arial" panose="020B0604020202020204" pitchFamily="34" charset="0"/>
                <a:ea typeface="Helvetica Neue"/>
                <a:cs typeface="Arial" panose="020B0604020202020204" pitchFamily="34" charset="0"/>
                <a:sym typeface="Helvetica Neue"/>
              </a:rPr>
              <a:t>9 ongoing projects</a:t>
            </a:r>
            <a:endParaRPr sz="2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pic>
        <p:nvPicPr>
          <p:cNvPr id="24" name="Picture 23">
            <a:extLst>
              <a:ext uri="{FF2B5EF4-FFF2-40B4-BE49-F238E27FC236}">
                <a16:creationId xmlns:a16="http://schemas.microsoft.com/office/drawing/2014/main" id="{1108699D-B27E-F84B-A536-5C0BD53C6C37}"/>
              </a:ext>
            </a:extLst>
          </p:cNvPr>
          <p:cNvPicPr>
            <a:picLocks/>
          </p:cNvPicPr>
          <p:nvPr/>
        </p:nvPicPr>
        <p:blipFill>
          <a:blip r:embed="rId4"/>
          <a:stretch>
            <a:fillRect/>
          </a:stretch>
        </p:blipFill>
        <p:spPr>
          <a:xfrm>
            <a:off x="6066282" y="1449319"/>
            <a:ext cx="2771151" cy="1767600"/>
          </a:xfrm>
          <a:prstGeom prst="rect">
            <a:avLst/>
          </a:prstGeom>
        </p:spPr>
      </p:pic>
      <p:pic>
        <p:nvPicPr>
          <p:cNvPr id="25" name="Picture 24">
            <a:extLst>
              <a:ext uri="{FF2B5EF4-FFF2-40B4-BE49-F238E27FC236}">
                <a16:creationId xmlns:a16="http://schemas.microsoft.com/office/drawing/2014/main" id="{055A9226-97D5-4443-B6FA-77661F9A02F0}"/>
              </a:ext>
            </a:extLst>
          </p:cNvPr>
          <p:cNvPicPr>
            <a:picLocks noChangeAspect="1"/>
          </p:cNvPicPr>
          <p:nvPr/>
        </p:nvPicPr>
        <p:blipFill>
          <a:blip r:embed="rId5"/>
          <a:stretch>
            <a:fillRect/>
          </a:stretch>
        </p:blipFill>
        <p:spPr>
          <a:xfrm>
            <a:off x="6742057" y="6117371"/>
            <a:ext cx="1419600" cy="504000"/>
          </a:xfrm>
          <a:prstGeom prst="rect">
            <a:avLst/>
          </a:prstGeom>
        </p:spPr>
      </p:pic>
      <p:pic>
        <p:nvPicPr>
          <p:cNvPr id="42" name="Picture 41">
            <a:extLst>
              <a:ext uri="{FF2B5EF4-FFF2-40B4-BE49-F238E27FC236}">
                <a16:creationId xmlns:a16="http://schemas.microsoft.com/office/drawing/2014/main" id="{51EAAC7C-C3C7-F044-8E76-89F515C0105D}"/>
              </a:ext>
            </a:extLst>
          </p:cNvPr>
          <p:cNvPicPr>
            <a:picLocks noChangeAspect="1"/>
          </p:cNvPicPr>
          <p:nvPr/>
        </p:nvPicPr>
        <p:blipFill rotWithShape="1">
          <a:blip r:embed="rId6"/>
          <a:srcRect l="6645" r="4801"/>
          <a:stretch/>
        </p:blipFill>
        <p:spPr>
          <a:xfrm>
            <a:off x="3141367" y="1449319"/>
            <a:ext cx="2771151" cy="1767600"/>
          </a:xfrm>
          <a:prstGeom prst="rect">
            <a:avLst/>
          </a:prstGeom>
        </p:spPr>
      </p:pic>
      <p:pic>
        <p:nvPicPr>
          <p:cNvPr id="44" name="Picture 43">
            <a:extLst>
              <a:ext uri="{FF2B5EF4-FFF2-40B4-BE49-F238E27FC236}">
                <a16:creationId xmlns:a16="http://schemas.microsoft.com/office/drawing/2014/main" id="{6967DAE8-B0D3-2E44-8D76-B94EBBB953AB}"/>
              </a:ext>
            </a:extLst>
          </p:cNvPr>
          <p:cNvPicPr>
            <a:picLocks noChangeAspect="1"/>
          </p:cNvPicPr>
          <p:nvPr/>
        </p:nvPicPr>
        <p:blipFill rotWithShape="1">
          <a:blip r:embed="rId7"/>
          <a:srcRect l="1266" t="2355" r="76120" b="83768"/>
          <a:stretch/>
        </p:blipFill>
        <p:spPr>
          <a:xfrm>
            <a:off x="3824942" y="6030643"/>
            <a:ext cx="1404000" cy="643793"/>
          </a:xfrm>
          <a:prstGeom prst="rect">
            <a:avLst/>
          </a:prstGeom>
        </p:spPr>
      </p:pic>
      <p:grpSp>
        <p:nvGrpSpPr>
          <p:cNvPr id="2" name="Group 1">
            <a:extLst>
              <a:ext uri="{FF2B5EF4-FFF2-40B4-BE49-F238E27FC236}">
                <a16:creationId xmlns:a16="http://schemas.microsoft.com/office/drawing/2014/main" id="{76F94CD9-F6AF-3042-A888-938CA411C049}"/>
              </a:ext>
            </a:extLst>
          </p:cNvPr>
          <p:cNvGrpSpPr/>
          <p:nvPr/>
        </p:nvGrpSpPr>
        <p:grpSpPr>
          <a:xfrm>
            <a:off x="6039392" y="3519146"/>
            <a:ext cx="2878708" cy="2595558"/>
            <a:chOff x="6039392" y="3519146"/>
            <a:chExt cx="2878708" cy="2595558"/>
          </a:xfrm>
        </p:grpSpPr>
        <p:sp>
          <p:nvSpPr>
            <p:cNvPr id="31" name="Google Shape;404;p60">
              <a:extLst>
                <a:ext uri="{FF2B5EF4-FFF2-40B4-BE49-F238E27FC236}">
                  <a16:creationId xmlns:a16="http://schemas.microsoft.com/office/drawing/2014/main" id="{76307F93-2A14-B54C-AF59-7C0562A672CB}"/>
                </a:ext>
              </a:extLst>
            </p:cNvPr>
            <p:cNvSpPr txBox="1"/>
            <p:nvPr/>
          </p:nvSpPr>
          <p:spPr>
            <a:xfrm>
              <a:off x="6039392" y="4770004"/>
              <a:ext cx="2878708" cy="646267"/>
            </a:xfrm>
            <a:prstGeom prst="rect">
              <a:avLst/>
            </a:prstGeom>
            <a:noFill/>
            <a:ln>
              <a:noFill/>
            </a:ln>
          </p:spPr>
          <p:txBody>
            <a:bodyPr spcFirstLastPara="1" wrap="square" lIns="91425" tIns="45700" rIns="91425" bIns="45700" anchor="t" anchorCtr="0">
              <a:noAutofit/>
            </a:bodyPr>
            <a:lstStyle/>
            <a:p>
              <a:pPr lvl="0" algn="ctr">
                <a:buClr>
                  <a:srgbClr val="0091EB"/>
                </a:buClr>
                <a:buSzPts val="4000"/>
              </a:pPr>
              <a:r>
                <a:rPr lang="en-US" sz="2000" dirty="0">
                  <a:solidFill>
                    <a:srgbClr val="0091EB"/>
                  </a:solidFill>
                  <a:latin typeface="Arial" panose="020B0604020202020204" pitchFamily="34" charset="0"/>
                  <a:ea typeface="Helvetica Neue"/>
                  <a:cs typeface="Arial" panose="020B0604020202020204" pitchFamily="34" charset="0"/>
                  <a:sym typeface="Helvetica Neue"/>
                </a:rPr>
                <a:t>5 ongoing projects</a:t>
              </a:r>
              <a:endParaRPr sz="2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34" name="Google Shape;404;p60">
              <a:extLst>
                <a:ext uri="{FF2B5EF4-FFF2-40B4-BE49-F238E27FC236}">
                  <a16:creationId xmlns:a16="http://schemas.microsoft.com/office/drawing/2014/main" id="{47043B30-5021-B448-846B-078D25EF2A88}"/>
                </a:ext>
              </a:extLst>
            </p:cNvPr>
            <p:cNvSpPr txBox="1"/>
            <p:nvPr/>
          </p:nvSpPr>
          <p:spPr>
            <a:xfrm>
              <a:off x="6039392" y="3519146"/>
              <a:ext cx="2878708" cy="646267"/>
            </a:xfrm>
            <a:prstGeom prst="rect">
              <a:avLst/>
            </a:prstGeom>
            <a:noFill/>
            <a:ln>
              <a:noFill/>
            </a:ln>
          </p:spPr>
          <p:txBody>
            <a:bodyPr spcFirstLastPara="1" wrap="square" lIns="91425" tIns="45700" rIns="91425" bIns="45700" anchor="t" anchorCtr="0">
              <a:noAutofit/>
            </a:bodyPr>
            <a:lstStyle/>
            <a:p>
              <a:pPr lvl="0" algn="ctr">
                <a:buClr>
                  <a:srgbClr val="0091EB"/>
                </a:buClr>
                <a:buSzPts val="4000"/>
              </a:pPr>
              <a:r>
                <a:rPr lang="en-US" sz="2000" dirty="0">
                  <a:solidFill>
                    <a:srgbClr val="0091EB"/>
                  </a:solidFill>
                  <a:latin typeface="Arial" panose="020B0604020202020204" pitchFamily="34" charset="0"/>
                  <a:ea typeface="Helvetica Neue"/>
                  <a:cs typeface="Arial" panose="020B0604020202020204" pitchFamily="34" charset="0"/>
                  <a:sym typeface="Helvetica Neue"/>
                </a:rPr>
                <a:t>3 complete projects</a:t>
              </a:r>
              <a:endParaRPr sz="2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47" name="Google Shape;404;p60">
              <a:extLst>
                <a:ext uri="{FF2B5EF4-FFF2-40B4-BE49-F238E27FC236}">
                  <a16:creationId xmlns:a16="http://schemas.microsoft.com/office/drawing/2014/main" id="{46D3BF62-92D2-0F40-9C13-7806A071D393}"/>
                </a:ext>
              </a:extLst>
            </p:cNvPr>
            <p:cNvSpPr txBox="1"/>
            <p:nvPr/>
          </p:nvSpPr>
          <p:spPr>
            <a:xfrm>
              <a:off x="6039392" y="5468437"/>
              <a:ext cx="2878708" cy="646267"/>
            </a:xfrm>
            <a:prstGeom prst="rect">
              <a:avLst/>
            </a:prstGeom>
            <a:noFill/>
            <a:ln>
              <a:noFill/>
            </a:ln>
          </p:spPr>
          <p:txBody>
            <a:bodyPr spcFirstLastPara="1" wrap="square" lIns="91425" tIns="45700" rIns="91425" bIns="45700" anchor="t" anchorCtr="0">
              <a:noAutofit/>
            </a:bodyPr>
            <a:lstStyle/>
            <a:p>
              <a:pPr lvl="0" algn="ctr">
                <a:buClr>
                  <a:srgbClr val="0091EB"/>
                </a:buClr>
                <a:buSzPts val="4000"/>
              </a:pPr>
              <a:r>
                <a:rPr lang="en-US" sz="2000" b="0" i="0" dirty="0">
                  <a:solidFill>
                    <a:srgbClr val="0091EB"/>
                  </a:solidFill>
                  <a:latin typeface="Arial" panose="020B0604020202020204" pitchFamily="34" charset="0"/>
                  <a:ea typeface="Helvetica Neue"/>
                  <a:cs typeface="Arial" panose="020B0604020202020204" pitchFamily="34" charset="0"/>
                  <a:sym typeface="Helvetica Neue"/>
                </a:rPr>
                <a:t>1 publication (2019)</a:t>
              </a:r>
              <a:endParaRPr sz="2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grpSp>
      <p:grpSp>
        <p:nvGrpSpPr>
          <p:cNvPr id="4" name="Group 3">
            <a:extLst>
              <a:ext uri="{FF2B5EF4-FFF2-40B4-BE49-F238E27FC236}">
                <a16:creationId xmlns:a16="http://schemas.microsoft.com/office/drawing/2014/main" id="{14B55D36-7013-7F43-B3A3-49CAE7657F30}"/>
              </a:ext>
            </a:extLst>
          </p:cNvPr>
          <p:cNvGrpSpPr/>
          <p:nvPr/>
        </p:nvGrpSpPr>
        <p:grpSpPr>
          <a:xfrm>
            <a:off x="2919370" y="3543510"/>
            <a:ext cx="3215144" cy="2546830"/>
            <a:chOff x="2919370" y="3567874"/>
            <a:chExt cx="3215144" cy="2546830"/>
          </a:xfrm>
        </p:grpSpPr>
        <p:sp>
          <p:nvSpPr>
            <p:cNvPr id="43" name="Google Shape;404;p60">
              <a:extLst>
                <a:ext uri="{FF2B5EF4-FFF2-40B4-BE49-F238E27FC236}">
                  <a16:creationId xmlns:a16="http://schemas.microsoft.com/office/drawing/2014/main" id="{45F6B5FC-8540-A34E-8BDB-C95D835DD631}"/>
                </a:ext>
              </a:extLst>
            </p:cNvPr>
            <p:cNvSpPr txBox="1"/>
            <p:nvPr/>
          </p:nvSpPr>
          <p:spPr>
            <a:xfrm>
              <a:off x="3087588" y="5468437"/>
              <a:ext cx="2878708" cy="646267"/>
            </a:xfrm>
            <a:prstGeom prst="rect">
              <a:avLst/>
            </a:prstGeom>
            <a:noFill/>
            <a:ln>
              <a:noFill/>
            </a:ln>
          </p:spPr>
          <p:txBody>
            <a:bodyPr spcFirstLastPara="1" wrap="square" lIns="91425" tIns="45700" rIns="91425" bIns="45700" anchor="t" anchorCtr="0">
              <a:noAutofit/>
            </a:bodyPr>
            <a:lstStyle/>
            <a:p>
              <a:pPr lvl="0" algn="ctr">
                <a:buClr>
                  <a:srgbClr val="0091EB"/>
                </a:buClr>
                <a:buSzPts val="4000"/>
              </a:pPr>
              <a:r>
                <a:rPr lang="en-US" sz="2000" b="0" i="0" dirty="0">
                  <a:solidFill>
                    <a:srgbClr val="0091EB"/>
                  </a:solidFill>
                  <a:latin typeface="Arial" panose="020B0604020202020204" pitchFamily="34" charset="0"/>
                  <a:ea typeface="Helvetica Neue"/>
                  <a:cs typeface="Arial" panose="020B0604020202020204" pitchFamily="34" charset="0"/>
                  <a:sym typeface="Helvetica Neue"/>
                </a:rPr>
                <a:t>1 publication (2019)</a:t>
              </a:r>
              <a:endParaRPr sz="2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41" name="Google Shape;404;p60">
              <a:extLst>
                <a:ext uri="{FF2B5EF4-FFF2-40B4-BE49-F238E27FC236}">
                  <a16:creationId xmlns:a16="http://schemas.microsoft.com/office/drawing/2014/main" id="{8E9D5E17-800E-BC49-AA57-06CB028CAF9D}"/>
                </a:ext>
              </a:extLst>
            </p:cNvPr>
            <p:cNvSpPr txBox="1"/>
            <p:nvPr/>
          </p:nvSpPr>
          <p:spPr>
            <a:xfrm>
              <a:off x="2919370" y="4071572"/>
              <a:ext cx="3215144" cy="646267"/>
            </a:xfrm>
            <a:prstGeom prst="rect">
              <a:avLst/>
            </a:prstGeom>
            <a:noFill/>
            <a:ln>
              <a:noFill/>
            </a:ln>
          </p:spPr>
          <p:txBody>
            <a:bodyPr spcFirstLastPara="1" wrap="square" lIns="91425" tIns="45700" rIns="91425" bIns="45700" anchor="t" anchorCtr="0">
              <a:noAutofit/>
            </a:bodyPr>
            <a:lstStyle/>
            <a:p>
              <a:pPr lvl="0" algn="ctr">
                <a:lnSpc>
                  <a:spcPct val="150000"/>
                </a:lnSpc>
                <a:buClr>
                  <a:srgbClr val="0091EB"/>
                </a:buClr>
                <a:buSzPts val="4000"/>
              </a:pPr>
              <a:r>
                <a:rPr lang="en-US" sz="2000" dirty="0">
                  <a:solidFill>
                    <a:srgbClr val="0091EB"/>
                  </a:solidFill>
                  <a:latin typeface="Arial" panose="020B0604020202020204" pitchFamily="34" charset="0"/>
                  <a:ea typeface="Helvetica Neue"/>
                  <a:cs typeface="Arial" panose="020B0604020202020204" pitchFamily="34" charset="0"/>
                  <a:sym typeface="Helvetica Neue"/>
                </a:rPr>
                <a:t>3 manuscripts on </a:t>
              </a:r>
              <a:r>
                <a:rPr lang="en-US" sz="2000" dirty="0" err="1">
                  <a:solidFill>
                    <a:srgbClr val="0091EB"/>
                  </a:solidFill>
                  <a:latin typeface="Arial" panose="020B0604020202020204" pitchFamily="34" charset="0"/>
                  <a:ea typeface="Helvetica Neue"/>
                  <a:cs typeface="Arial" panose="020B0604020202020204" pitchFamily="34" charset="0"/>
                  <a:sym typeface="Helvetica Neue"/>
                </a:rPr>
                <a:t>bioRxiv</a:t>
              </a:r>
              <a:endParaRPr lang="en-US" sz="2000" dirty="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46" name="Google Shape;404;p60">
              <a:extLst>
                <a:ext uri="{FF2B5EF4-FFF2-40B4-BE49-F238E27FC236}">
                  <a16:creationId xmlns:a16="http://schemas.microsoft.com/office/drawing/2014/main" id="{371E28B9-D437-2747-801C-4CDB2300DB86}"/>
                </a:ext>
              </a:extLst>
            </p:cNvPr>
            <p:cNvSpPr txBox="1"/>
            <p:nvPr/>
          </p:nvSpPr>
          <p:spPr>
            <a:xfrm>
              <a:off x="3087588" y="3567874"/>
              <a:ext cx="2878708" cy="646267"/>
            </a:xfrm>
            <a:prstGeom prst="rect">
              <a:avLst/>
            </a:prstGeom>
            <a:noFill/>
            <a:ln>
              <a:noFill/>
            </a:ln>
          </p:spPr>
          <p:txBody>
            <a:bodyPr spcFirstLastPara="1" wrap="square" lIns="91425" tIns="45700" rIns="91425" bIns="45700" anchor="t" anchorCtr="0">
              <a:noAutofit/>
            </a:bodyPr>
            <a:lstStyle/>
            <a:p>
              <a:pPr lvl="0" algn="ctr">
                <a:buClr>
                  <a:srgbClr val="0091EB"/>
                </a:buClr>
                <a:buSzPts val="4000"/>
              </a:pPr>
              <a:r>
                <a:rPr lang="en-US" sz="2000" dirty="0">
                  <a:solidFill>
                    <a:srgbClr val="0091EB"/>
                  </a:solidFill>
                  <a:latin typeface="Arial" panose="020B0604020202020204" pitchFamily="34" charset="0"/>
                  <a:ea typeface="Helvetica Neue"/>
                  <a:cs typeface="Arial" panose="020B0604020202020204" pitchFamily="34" charset="0"/>
                  <a:sym typeface="Helvetica Neue"/>
                </a:rPr>
                <a:t>2 complete projects</a:t>
              </a:r>
              <a:endParaRPr sz="2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sp>
          <p:nvSpPr>
            <p:cNvPr id="18" name="Google Shape;404;p60">
              <a:extLst>
                <a:ext uri="{FF2B5EF4-FFF2-40B4-BE49-F238E27FC236}">
                  <a16:creationId xmlns:a16="http://schemas.microsoft.com/office/drawing/2014/main" id="{C37F4F2D-28D8-3244-802A-CFCE4C364099}"/>
                </a:ext>
              </a:extLst>
            </p:cNvPr>
            <p:cNvSpPr txBox="1"/>
            <p:nvPr/>
          </p:nvSpPr>
          <p:spPr>
            <a:xfrm>
              <a:off x="3087588" y="4796698"/>
              <a:ext cx="2878708" cy="646267"/>
            </a:xfrm>
            <a:prstGeom prst="rect">
              <a:avLst/>
            </a:prstGeom>
            <a:noFill/>
            <a:ln>
              <a:noFill/>
            </a:ln>
          </p:spPr>
          <p:txBody>
            <a:bodyPr spcFirstLastPara="1" wrap="square" lIns="91425" tIns="45700" rIns="91425" bIns="45700" anchor="t" anchorCtr="0">
              <a:noAutofit/>
            </a:bodyPr>
            <a:lstStyle/>
            <a:p>
              <a:pPr lvl="0" algn="ctr">
                <a:buClr>
                  <a:srgbClr val="0091EB"/>
                </a:buClr>
                <a:buSzPts val="4000"/>
              </a:pPr>
              <a:r>
                <a:rPr lang="en-US" sz="2000" dirty="0">
                  <a:solidFill>
                    <a:srgbClr val="0091EB"/>
                  </a:solidFill>
                  <a:latin typeface="Arial" panose="020B0604020202020204" pitchFamily="34" charset="0"/>
                  <a:ea typeface="Helvetica Neue"/>
                  <a:cs typeface="Arial" panose="020B0604020202020204" pitchFamily="34" charset="0"/>
                  <a:sym typeface="Helvetica Neue"/>
                </a:rPr>
                <a:t>7 ongoing projects</a:t>
              </a:r>
              <a:endParaRPr sz="2000" b="0" i="0" dirty="0">
                <a:solidFill>
                  <a:srgbClr val="0091EB"/>
                </a:solidFill>
                <a:latin typeface="Arial" panose="020B0604020202020204" pitchFamily="34" charset="0"/>
                <a:ea typeface="Helvetica Neue"/>
                <a:cs typeface="Arial" panose="020B0604020202020204" pitchFamily="34" charset="0"/>
                <a:sym typeface="Helvetica Neue"/>
              </a:endParaRPr>
            </a:p>
          </p:txBody>
        </p:sp>
      </p:grpSp>
    </p:spTree>
    <p:extLst>
      <p:ext uri="{BB962C8B-B14F-4D97-AF65-F5344CB8AC3E}">
        <p14:creationId xmlns:p14="http://schemas.microsoft.com/office/powerpoint/2010/main" val="2390128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2" y="42981"/>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latin typeface="Arial" panose="020B0604020202020204" pitchFamily="34" charset="0"/>
                <a:ea typeface="Calibri"/>
                <a:cs typeface="Arial" panose="020B0604020202020204" pitchFamily="34" charset="0"/>
                <a:sym typeface="Calibri"/>
              </a:rPr>
              <a:t>Behan et al (2019) </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2000" dirty="0">
              <a:ea typeface="Calibri"/>
              <a:sym typeface="Calibri"/>
            </a:endParaRPr>
          </a:p>
        </p:txBody>
      </p:sp>
      <p:sp>
        <p:nvSpPr>
          <p:cNvPr id="8" name="TextBox 7">
            <a:extLst>
              <a:ext uri="{FF2B5EF4-FFF2-40B4-BE49-F238E27FC236}">
                <a16:creationId xmlns:a16="http://schemas.microsoft.com/office/drawing/2014/main" id="{3CB00AA7-5E73-E14F-9A61-2A93C253F80D}"/>
              </a:ext>
            </a:extLst>
          </p:cNvPr>
          <p:cNvSpPr txBox="1"/>
          <p:nvPr/>
        </p:nvSpPr>
        <p:spPr>
          <a:xfrm>
            <a:off x="676574" y="2954052"/>
            <a:ext cx="184731" cy="307777"/>
          </a:xfrm>
          <a:prstGeom prst="rect">
            <a:avLst/>
          </a:prstGeom>
          <a:solidFill>
            <a:schemeClr val="bg1"/>
          </a:solidFill>
        </p:spPr>
        <p:txBody>
          <a:bodyPr wrap="none" rtlCol="0">
            <a:spAutoFit/>
          </a:bodyPr>
          <a:lstStyle/>
          <a:p>
            <a:endParaRPr lang="en-US" dirty="0"/>
          </a:p>
        </p:txBody>
      </p:sp>
      <p:sp>
        <p:nvSpPr>
          <p:cNvPr id="11" name="TextBox 10">
            <a:extLst>
              <a:ext uri="{FF2B5EF4-FFF2-40B4-BE49-F238E27FC236}">
                <a16:creationId xmlns:a16="http://schemas.microsoft.com/office/drawing/2014/main" id="{4A8E11C0-7A29-D141-ACF3-2712C189EDA6}"/>
              </a:ext>
            </a:extLst>
          </p:cNvPr>
          <p:cNvSpPr txBox="1"/>
          <p:nvPr/>
        </p:nvSpPr>
        <p:spPr>
          <a:xfrm>
            <a:off x="97509" y="3889855"/>
            <a:ext cx="4858982" cy="3764107"/>
          </a:xfrm>
          <a:prstGeom prst="rect">
            <a:avLst/>
          </a:prstGeom>
          <a:noFill/>
        </p:spPr>
        <p:txBody>
          <a:bodyPr wrap="square" rtlCol="0">
            <a:spAutoFit/>
          </a:bodyPr>
          <a:lstStyle/>
          <a:p>
            <a:pPr algn="just">
              <a:lnSpc>
                <a:spcPct val="120000"/>
              </a:lnSpc>
            </a:pPr>
            <a:r>
              <a:rPr lang="en-US" sz="2000" dirty="0">
                <a:solidFill>
                  <a:srgbClr val="4F81BD"/>
                </a:solidFill>
                <a:latin typeface="Arial" panose="020B0604020202020204" pitchFamily="34" charset="0"/>
                <a:cs typeface="Arial" panose="020B0604020202020204" pitchFamily="34" charset="0"/>
              </a:rPr>
              <a:t>WRN sustains </a:t>
            </a:r>
            <a:r>
              <a:rPr lang="en-US" sz="2000" i="1" dirty="0">
                <a:solidFill>
                  <a:srgbClr val="4F81BD"/>
                </a:solidFill>
                <a:latin typeface="Arial" panose="020B0604020202020204" pitchFamily="34" charset="0"/>
                <a:cs typeface="Arial" panose="020B0604020202020204" pitchFamily="34" charset="0"/>
              </a:rPr>
              <a:t>in vivo </a:t>
            </a:r>
            <a:r>
              <a:rPr lang="en-US" sz="2000" dirty="0">
                <a:solidFill>
                  <a:srgbClr val="4F81BD"/>
                </a:solidFill>
                <a:latin typeface="Arial" panose="020B0604020202020204" pitchFamily="34" charset="0"/>
                <a:cs typeface="Arial" panose="020B0604020202020204" pitchFamily="34" charset="0"/>
              </a:rPr>
              <a:t>growth in:</a:t>
            </a:r>
          </a:p>
          <a:p>
            <a:pPr marL="342900" indent="-342900" algn="just">
              <a:lnSpc>
                <a:spcPct val="120000"/>
              </a:lnSpc>
              <a:buClr>
                <a:srgbClr val="4F81BD"/>
              </a:buClr>
              <a:buFont typeface="Arial" panose="020B0604020202020204" pitchFamily="34" charset="0"/>
              <a:buChar char="•"/>
            </a:pPr>
            <a:r>
              <a:rPr lang="en-US" sz="2000" dirty="0">
                <a:solidFill>
                  <a:srgbClr val="4F81BD"/>
                </a:solidFill>
                <a:latin typeface="Arial" panose="020B0604020202020204" pitchFamily="34" charset="0"/>
                <a:cs typeface="Arial" panose="020B0604020202020204" pitchFamily="34" charset="0"/>
              </a:rPr>
              <a:t>colorectal</a:t>
            </a:r>
          </a:p>
          <a:p>
            <a:pPr marL="342900" indent="-342900" algn="just">
              <a:lnSpc>
                <a:spcPct val="120000"/>
              </a:lnSpc>
              <a:buClr>
                <a:srgbClr val="4F81BD"/>
              </a:buClr>
              <a:buFont typeface="Arial" panose="020B0604020202020204" pitchFamily="34" charset="0"/>
              <a:buChar char="•"/>
            </a:pPr>
            <a:r>
              <a:rPr lang="en-US" sz="2000" dirty="0">
                <a:solidFill>
                  <a:srgbClr val="4F81BD"/>
                </a:solidFill>
                <a:latin typeface="Arial" panose="020B0604020202020204" pitchFamily="34" charset="0"/>
                <a:cs typeface="Arial" panose="020B0604020202020204" pitchFamily="34" charset="0"/>
              </a:rPr>
              <a:t>ovarian</a:t>
            </a:r>
          </a:p>
          <a:p>
            <a:pPr marL="342900" indent="-342900" algn="just">
              <a:lnSpc>
                <a:spcPct val="120000"/>
              </a:lnSpc>
              <a:buClr>
                <a:srgbClr val="4F81BD"/>
              </a:buClr>
              <a:buFont typeface="Arial" panose="020B0604020202020204" pitchFamily="34" charset="0"/>
              <a:buChar char="•"/>
            </a:pPr>
            <a:r>
              <a:rPr lang="en-US" sz="2000" dirty="0">
                <a:solidFill>
                  <a:srgbClr val="4F81BD"/>
                </a:solidFill>
                <a:latin typeface="Arial" panose="020B0604020202020204" pitchFamily="34" charset="0"/>
                <a:cs typeface="Arial" panose="020B0604020202020204" pitchFamily="34" charset="0"/>
              </a:rPr>
              <a:t>endometrial</a:t>
            </a:r>
          </a:p>
          <a:p>
            <a:pPr marL="342900" indent="-342900" algn="just">
              <a:lnSpc>
                <a:spcPct val="120000"/>
              </a:lnSpc>
              <a:buClr>
                <a:srgbClr val="4F81BD"/>
              </a:buClr>
              <a:buFont typeface="Arial" panose="020B0604020202020204" pitchFamily="34" charset="0"/>
              <a:buChar char="•"/>
            </a:pPr>
            <a:r>
              <a:rPr lang="en-US" sz="2000" dirty="0">
                <a:solidFill>
                  <a:srgbClr val="4F81BD"/>
                </a:solidFill>
                <a:latin typeface="Arial" panose="020B0604020202020204" pitchFamily="34" charset="0"/>
                <a:cs typeface="Arial" panose="020B0604020202020204" pitchFamily="34" charset="0"/>
              </a:rPr>
              <a:t>gastric</a:t>
            </a:r>
          </a:p>
          <a:p>
            <a:pPr marL="342900" indent="-342900" algn="just">
              <a:lnSpc>
                <a:spcPct val="120000"/>
              </a:lnSpc>
              <a:buFont typeface="Arial" panose="020B0604020202020204" pitchFamily="34" charset="0"/>
              <a:buChar char="•"/>
            </a:pPr>
            <a:endParaRPr lang="en-US" sz="2000" dirty="0">
              <a:solidFill>
                <a:srgbClr val="4F81BD"/>
              </a:solidFill>
              <a:latin typeface="Arial" panose="020B0604020202020204" pitchFamily="34" charset="0"/>
              <a:cs typeface="Arial" panose="020B0604020202020204" pitchFamily="34" charset="0"/>
            </a:endParaRPr>
          </a:p>
          <a:p>
            <a:pPr marL="285750" indent="-285750" algn="just">
              <a:lnSpc>
                <a:spcPct val="120000"/>
              </a:lnSpc>
              <a:buClr>
                <a:srgbClr val="4F81BD"/>
              </a:buClr>
              <a:buFont typeface="Arial"/>
              <a:buChar char="•"/>
            </a:pPr>
            <a:r>
              <a:rPr lang="en-US" sz="2000" dirty="0">
                <a:solidFill>
                  <a:srgbClr val="4F81BD"/>
                </a:solidFill>
                <a:latin typeface="Arial" panose="020B0604020202020204" pitchFamily="34" charset="0"/>
                <a:cs typeface="Arial" panose="020B0604020202020204" pitchFamily="34" charset="0"/>
              </a:rPr>
              <a:t>New candidate target for </a:t>
            </a:r>
            <a:r>
              <a:rPr lang="en-US" sz="2000" dirty="0" err="1">
                <a:solidFill>
                  <a:srgbClr val="4F81BD"/>
                </a:solidFill>
                <a:latin typeface="Arial" panose="020B0604020202020204" pitchFamily="34" charset="0"/>
                <a:cs typeface="Arial" panose="020B0604020202020204" pitchFamily="34" charset="0"/>
              </a:rPr>
              <a:t>tumours</a:t>
            </a:r>
            <a:r>
              <a:rPr lang="en-US" sz="2000" dirty="0">
                <a:solidFill>
                  <a:srgbClr val="4F81BD"/>
                </a:solidFill>
                <a:latin typeface="Arial" panose="020B0604020202020204" pitchFamily="34" charset="0"/>
                <a:cs typeface="Arial" panose="020B0604020202020204" pitchFamily="34" charset="0"/>
              </a:rPr>
              <a:t> </a:t>
            </a:r>
            <a:br>
              <a:rPr lang="en-US" sz="2000" dirty="0">
                <a:solidFill>
                  <a:srgbClr val="4F81BD"/>
                </a:solidFill>
                <a:latin typeface="Arial" panose="020B0604020202020204" pitchFamily="34" charset="0"/>
                <a:cs typeface="Arial" panose="020B0604020202020204" pitchFamily="34" charset="0"/>
              </a:rPr>
            </a:br>
            <a:r>
              <a:rPr lang="en-US" sz="2000" dirty="0">
                <a:solidFill>
                  <a:srgbClr val="4F81BD"/>
                </a:solidFill>
                <a:latin typeface="Arial" panose="020B0604020202020204" pitchFamily="34" charset="0"/>
                <a:cs typeface="Arial" panose="020B0604020202020204" pitchFamily="34" charset="0"/>
              </a:rPr>
              <a:t>with MSI (WRN antagonists)</a:t>
            </a:r>
          </a:p>
          <a:p>
            <a:pPr marL="285750" indent="-285750" algn="just">
              <a:lnSpc>
                <a:spcPct val="120000"/>
              </a:lnSpc>
              <a:buFont typeface="Arial"/>
              <a:buChar char="•"/>
            </a:pPr>
            <a:endParaRPr lang="en-US" sz="2000" dirty="0">
              <a:solidFill>
                <a:srgbClr val="4F81BD"/>
              </a:solidFill>
              <a:latin typeface="Arial" panose="020B0604020202020204" pitchFamily="34" charset="0"/>
              <a:cs typeface="Arial" panose="020B0604020202020204" pitchFamily="34" charset="0"/>
            </a:endParaRPr>
          </a:p>
          <a:p>
            <a:pPr marL="285750" indent="-285750" algn="just">
              <a:lnSpc>
                <a:spcPct val="120000"/>
              </a:lnSpc>
              <a:buFont typeface="Arial"/>
              <a:buChar char="•"/>
            </a:pPr>
            <a:endParaRPr lang="en-US" sz="2000" dirty="0">
              <a:solidFill>
                <a:srgbClr val="4F81BD"/>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C746632-DA08-6D46-81ED-D88B5129F067}"/>
              </a:ext>
            </a:extLst>
          </p:cNvPr>
          <p:cNvGrpSpPr/>
          <p:nvPr/>
        </p:nvGrpSpPr>
        <p:grpSpPr>
          <a:xfrm>
            <a:off x="4699048" y="2332916"/>
            <a:ext cx="4385284" cy="4523602"/>
            <a:chOff x="4590188" y="2213170"/>
            <a:chExt cx="4385284" cy="4523602"/>
          </a:xfrm>
        </p:grpSpPr>
        <p:sp>
          <p:nvSpPr>
            <p:cNvPr id="9" name="TextBox 8">
              <a:extLst>
                <a:ext uri="{FF2B5EF4-FFF2-40B4-BE49-F238E27FC236}">
                  <a16:creationId xmlns:a16="http://schemas.microsoft.com/office/drawing/2014/main" id="{2E4B6F42-8A6B-3C49-9F06-8E74DD05BA95}"/>
                </a:ext>
              </a:extLst>
            </p:cNvPr>
            <p:cNvSpPr txBox="1"/>
            <p:nvPr/>
          </p:nvSpPr>
          <p:spPr>
            <a:xfrm flipH="1">
              <a:off x="5604179" y="2893566"/>
              <a:ext cx="2192300" cy="307777"/>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AE9F5D4C-7914-DA41-984B-F5AD68255505}"/>
                </a:ext>
              </a:extLst>
            </p:cNvPr>
            <p:cNvPicPr>
              <a:picLocks noChangeAspect="1"/>
            </p:cNvPicPr>
            <p:nvPr/>
          </p:nvPicPr>
          <p:blipFill rotWithShape="1">
            <a:blip r:embed="rId3"/>
            <a:srcRect t="13742" r="4858" b="1731"/>
            <a:stretch/>
          </p:blipFill>
          <p:spPr>
            <a:xfrm>
              <a:off x="4617697" y="2332971"/>
              <a:ext cx="4267354" cy="4284000"/>
            </a:xfrm>
            <a:prstGeom prst="rect">
              <a:avLst/>
            </a:prstGeom>
          </p:spPr>
        </p:pic>
        <p:sp>
          <p:nvSpPr>
            <p:cNvPr id="13" name="TextBox 12">
              <a:extLst>
                <a:ext uri="{FF2B5EF4-FFF2-40B4-BE49-F238E27FC236}">
                  <a16:creationId xmlns:a16="http://schemas.microsoft.com/office/drawing/2014/main" id="{42242F15-C388-0C48-A43E-F4A9A71D37DE}"/>
                </a:ext>
              </a:extLst>
            </p:cNvPr>
            <p:cNvSpPr txBox="1"/>
            <p:nvPr/>
          </p:nvSpPr>
          <p:spPr>
            <a:xfrm>
              <a:off x="8790741" y="2213170"/>
              <a:ext cx="184731" cy="307777"/>
            </a:xfrm>
            <a:prstGeom prst="rect">
              <a:avLst/>
            </a:prstGeom>
            <a:solidFill>
              <a:schemeClr val="bg1"/>
            </a:solidFill>
          </p:spPr>
          <p:txBody>
            <a:bodyPr wrap="none" rtlCol="0">
              <a:spAutoFit/>
            </a:bodyPr>
            <a:lstStyle/>
            <a:p>
              <a:endParaRPr lang="en-US" dirty="0"/>
            </a:p>
          </p:txBody>
        </p:sp>
        <p:sp>
          <p:nvSpPr>
            <p:cNvPr id="14" name="TextBox 13">
              <a:extLst>
                <a:ext uri="{FF2B5EF4-FFF2-40B4-BE49-F238E27FC236}">
                  <a16:creationId xmlns:a16="http://schemas.microsoft.com/office/drawing/2014/main" id="{EA180299-6B35-0D4B-886D-223C638786F3}"/>
                </a:ext>
              </a:extLst>
            </p:cNvPr>
            <p:cNvSpPr txBox="1"/>
            <p:nvPr/>
          </p:nvSpPr>
          <p:spPr>
            <a:xfrm>
              <a:off x="4662900" y="6428995"/>
              <a:ext cx="184731" cy="307777"/>
            </a:xfrm>
            <a:prstGeom prst="rect">
              <a:avLst/>
            </a:prstGeom>
            <a:solidFill>
              <a:schemeClr val="bg1"/>
            </a:solidFill>
          </p:spPr>
          <p:txBody>
            <a:bodyPr wrap="none" rtlCol="0">
              <a:spAutoFit/>
            </a:bodyPr>
            <a:lstStyle/>
            <a:p>
              <a:endParaRPr lang="en-US" dirty="0"/>
            </a:p>
          </p:txBody>
        </p:sp>
        <p:sp>
          <p:nvSpPr>
            <p:cNvPr id="15" name="TextBox 14">
              <a:extLst>
                <a:ext uri="{FF2B5EF4-FFF2-40B4-BE49-F238E27FC236}">
                  <a16:creationId xmlns:a16="http://schemas.microsoft.com/office/drawing/2014/main" id="{DD9D95A6-3775-0F41-8D56-ABB717EE1C62}"/>
                </a:ext>
              </a:extLst>
            </p:cNvPr>
            <p:cNvSpPr txBox="1"/>
            <p:nvPr/>
          </p:nvSpPr>
          <p:spPr>
            <a:xfrm>
              <a:off x="7874186" y="6414233"/>
              <a:ext cx="1101286" cy="307777"/>
            </a:xfrm>
            <a:prstGeom prst="rect">
              <a:avLst/>
            </a:prstGeom>
            <a:solidFill>
              <a:schemeClr val="bg1"/>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ADADDDA8-24C8-B24B-B47C-E1D8ACCCCF3E}"/>
                </a:ext>
              </a:extLst>
            </p:cNvPr>
            <p:cNvSpPr txBox="1"/>
            <p:nvPr/>
          </p:nvSpPr>
          <p:spPr>
            <a:xfrm>
              <a:off x="4590188" y="2213170"/>
              <a:ext cx="184731" cy="307777"/>
            </a:xfrm>
            <a:prstGeom prst="rect">
              <a:avLst/>
            </a:prstGeom>
            <a:solidFill>
              <a:schemeClr val="bg1"/>
            </a:solidFill>
          </p:spPr>
          <p:txBody>
            <a:bodyPr wrap="square" rtlCol="0">
              <a:spAutoFit/>
            </a:bodyPr>
            <a:lstStyle/>
            <a:p>
              <a:endParaRPr lang="en-US" dirty="0"/>
            </a:p>
          </p:txBody>
        </p:sp>
      </p:grpSp>
      <p:pic>
        <p:nvPicPr>
          <p:cNvPr id="4" name="Picture 3">
            <a:extLst>
              <a:ext uri="{FF2B5EF4-FFF2-40B4-BE49-F238E27FC236}">
                <a16:creationId xmlns:a16="http://schemas.microsoft.com/office/drawing/2014/main" id="{6C1FFFB6-0829-7241-8330-5F12C78F4959}"/>
              </a:ext>
            </a:extLst>
          </p:cNvPr>
          <p:cNvPicPr>
            <a:picLocks noChangeAspect="1"/>
          </p:cNvPicPr>
          <p:nvPr/>
        </p:nvPicPr>
        <p:blipFill rotWithShape="1">
          <a:blip r:embed="rId4"/>
          <a:srcRect l="3063" t="3058" r="46389" b="61026"/>
          <a:stretch/>
        </p:blipFill>
        <p:spPr>
          <a:xfrm>
            <a:off x="228255" y="943779"/>
            <a:ext cx="4563908" cy="2757361"/>
          </a:xfrm>
          <a:prstGeom prst="rect">
            <a:avLst/>
          </a:prstGeom>
        </p:spPr>
      </p:pic>
      <p:sp>
        <p:nvSpPr>
          <p:cNvPr id="2" name="TextBox 1">
            <a:extLst>
              <a:ext uri="{FF2B5EF4-FFF2-40B4-BE49-F238E27FC236}">
                <a16:creationId xmlns:a16="http://schemas.microsoft.com/office/drawing/2014/main" id="{E0BC8D26-D3F6-0B49-811B-63E36055F907}"/>
              </a:ext>
            </a:extLst>
          </p:cNvPr>
          <p:cNvSpPr txBox="1"/>
          <p:nvPr/>
        </p:nvSpPr>
        <p:spPr>
          <a:xfrm>
            <a:off x="250025" y="832909"/>
            <a:ext cx="184731" cy="307777"/>
          </a:xfrm>
          <a:prstGeom prst="rect">
            <a:avLst/>
          </a:prstGeom>
          <a:solidFill>
            <a:schemeClr val="bg1"/>
          </a:solidFill>
        </p:spPr>
        <p:txBody>
          <a:bodyPr wrap="none" rtlCol="0">
            <a:spAutoFit/>
          </a:bodyPr>
          <a:lstStyle/>
          <a:p>
            <a:endParaRPr lang="en-US" dirty="0"/>
          </a:p>
        </p:txBody>
      </p:sp>
      <p:pic>
        <p:nvPicPr>
          <p:cNvPr id="17" name="Picture 16">
            <a:extLst>
              <a:ext uri="{FF2B5EF4-FFF2-40B4-BE49-F238E27FC236}">
                <a16:creationId xmlns:a16="http://schemas.microsoft.com/office/drawing/2014/main" id="{C0935675-EBFB-E742-A988-7E699243BF2B}"/>
              </a:ext>
            </a:extLst>
          </p:cNvPr>
          <p:cNvPicPr>
            <a:picLocks noChangeAspect="1"/>
          </p:cNvPicPr>
          <p:nvPr/>
        </p:nvPicPr>
        <p:blipFill>
          <a:blip r:embed="rId5"/>
          <a:stretch>
            <a:fillRect/>
          </a:stretch>
        </p:blipFill>
        <p:spPr>
          <a:xfrm>
            <a:off x="7480001" y="146025"/>
            <a:ext cx="1419600" cy="504000"/>
          </a:xfrm>
          <a:prstGeom prst="rect">
            <a:avLst/>
          </a:prstGeom>
        </p:spPr>
      </p:pic>
      <p:sp>
        <p:nvSpPr>
          <p:cNvPr id="18" name="TextBox 17">
            <a:extLst>
              <a:ext uri="{FF2B5EF4-FFF2-40B4-BE49-F238E27FC236}">
                <a16:creationId xmlns:a16="http://schemas.microsoft.com/office/drawing/2014/main" id="{C67E3203-AE77-064F-A23E-17683FDC24E0}"/>
              </a:ext>
            </a:extLst>
          </p:cNvPr>
          <p:cNvSpPr txBox="1"/>
          <p:nvPr/>
        </p:nvSpPr>
        <p:spPr>
          <a:xfrm rot="20047470">
            <a:off x="813130" y="1930425"/>
            <a:ext cx="7830143" cy="2677656"/>
          </a:xfrm>
          <a:prstGeom prst="rect">
            <a:avLst/>
          </a:prstGeom>
          <a:solidFill>
            <a:schemeClr val="bg1"/>
          </a:solidFill>
          <a:ln>
            <a:solidFill>
              <a:srgbClr val="FF0000"/>
            </a:solidFill>
          </a:ln>
        </p:spPr>
        <p:txBody>
          <a:bodyPr wrap="square" rtlCol="0">
            <a:spAutoFit/>
          </a:bodyPr>
          <a:lstStyle/>
          <a:p>
            <a:pPr algn="ctr">
              <a:lnSpc>
                <a:spcPct val="200000"/>
              </a:lnSpc>
            </a:pPr>
            <a:r>
              <a:rPr lang="en-US" sz="2400" dirty="0">
                <a:solidFill>
                  <a:srgbClr val="FF0000"/>
                </a:solidFill>
                <a:latin typeface="Helvetica" pitchFamily="2" charset="0"/>
              </a:rPr>
              <a:t>Data now available in the Open Targets Platform e.g.</a:t>
            </a:r>
          </a:p>
          <a:p>
            <a:pPr algn="ctr">
              <a:lnSpc>
                <a:spcPct val="200000"/>
              </a:lnSpc>
            </a:pPr>
            <a:r>
              <a:rPr lang="en-US" sz="2400" dirty="0">
                <a:hlinkClick r:id="rId6"/>
              </a:rPr>
              <a:t>https://www.targetvalidation.org/evidence/ENSG00000100941/EFO_0000305?view=sec:affected_pathway</a:t>
            </a:r>
            <a:endParaRPr lang="en-US" sz="2400" dirty="0">
              <a:solidFill>
                <a:srgbClr val="FF0000"/>
              </a:solidFill>
              <a:latin typeface="Helvetica" pitchFamily="2" charset="0"/>
            </a:endParaRPr>
          </a:p>
          <a:p>
            <a:pPr algn="ctr"/>
            <a:endParaRPr lang="en-US" sz="2400" dirty="0">
              <a:solidFill>
                <a:srgbClr val="FF0000"/>
              </a:solidFill>
              <a:latin typeface="Helvetica" pitchFamily="2" charset="0"/>
            </a:endParaRPr>
          </a:p>
        </p:txBody>
      </p:sp>
    </p:spTree>
    <p:extLst>
      <p:ext uri="{BB962C8B-B14F-4D97-AF65-F5344CB8AC3E}">
        <p14:creationId xmlns:p14="http://schemas.microsoft.com/office/powerpoint/2010/main" val="359472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heme/theme1.xml><?xml version="1.0" encoding="utf-8"?>
<a:theme xmlns:a="http://schemas.openxmlformats.org/drawingml/2006/main" name="CTTV_key_messages_slides-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22513</TotalTime>
  <Words>2890</Words>
  <Application>Microsoft Macintosh PowerPoint</Application>
  <PresentationFormat>On-screen Show (4:3)</PresentationFormat>
  <Paragraphs>553</Paragraphs>
  <Slides>75</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Calibri</vt:lpstr>
      <vt:lpstr>Roboto</vt:lpstr>
      <vt:lpstr>Gill Sans</vt:lpstr>
      <vt:lpstr>Helvetica Neue</vt:lpstr>
      <vt:lpstr>Arial</vt:lpstr>
      <vt:lpstr>Helvetica</vt:lpstr>
      <vt:lpstr>Roboto Black</vt:lpstr>
      <vt:lpstr>Times</vt:lpstr>
      <vt:lpstr>CTTV_key_messages_slides-1</vt:lpstr>
      <vt:lpstr>Open Targets: integrating genetics, omics and chemical data for drug discovery</vt:lpstr>
      <vt:lpstr>PowerPoint Presentation</vt:lpstr>
      <vt:lpstr>PowerPoint Presentation</vt:lpstr>
      <vt:lpstr>PowerPoint Presentation</vt:lpstr>
      <vt:lpstr>Partnership to transform drug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the data* 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Target-Disease Association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vt:lpstr>
      <vt:lpstr>Addressing text mining shortcomings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Targets Platform and Genetics, web resources for drug discovery</dc:title>
  <cp:lastModifiedBy>Denise Carvalho-Silva</cp:lastModifiedBy>
  <cp:revision>152</cp:revision>
  <cp:lastPrinted>2019-09-10T13:15:59Z</cp:lastPrinted>
  <dcterms:modified xsi:type="dcterms:W3CDTF">2019-09-11T10:45:37Z</dcterms:modified>
</cp:coreProperties>
</file>